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69" r:id="rId3"/>
    <p:sldMasterId id="2147483675" r:id="rId4"/>
  </p:sldMasterIdLst>
  <p:notesMasterIdLst>
    <p:notesMasterId r:id="rId58"/>
  </p:notesMasterIdLst>
  <p:sldIdLst>
    <p:sldId id="259" r:id="rId5"/>
    <p:sldId id="354" r:id="rId6"/>
    <p:sldId id="258" r:id="rId7"/>
    <p:sldId id="351" r:id="rId8"/>
    <p:sldId id="268" r:id="rId9"/>
    <p:sldId id="270" r:id="rId10"/>
    <p:sldId id="284" r:id="rId11"/>
    <p:sldId id="285" r:id="rId12"/>
    <p:sldId id="286" r:id="rId13"/>
    <p:sldId id="350" r:id="rId14"/>
    <p:sldId id="273" r:id="rId15"/>
    <p:sldId id="289" r:id="rId16"/>
    <p:sldId id="290" r:id="rId17"/>
    <p:sldId id="309" r:id="rId18"/>
    <p:sldId id="269" r:id="rId19"/>
    <p:sldId id="302" r:id="rId20"/>
    <p:sldId id="280" r:id="rId21"/>
    <p:sldId id="281" r:id="rId22"/>
    <p:sldId id="282" r:id="rId23"/>
    <p:sldId id="330" r:id="rId24"/>
    <p:sldId id="260" r:id="rId25"/>
    <p:sldId id="310" r:id="rId26"/>
    <p:sldId id="311" r:id="rId27"/>
    <p:sldId id="322" r:id="rId28"/>
    <p:sldId id="329" r:id="rId29"/>
    <p:sldId id="299" r:id="rId30"/>
    <p:sldId id="301" r:id="rId31"/>
    <p:sldId id="292" r:id="rId32"/>
    <p:sldId id="317" r:id="rId33"/>
    <p:sldId id="316" r:id="rId34"/>
    <p:sldId id="332" r:id="rId35"/>
    <p:sldId id="333" r:id="rId36"/>
    <p:sldId id="334" r:id="rId37"/>
    <p:sldId id="335" r:id="rId38"/>
    <p:sldId id="336" r:id="rId39"/>
    <p:sldId id="337" r:id="rId40"/>
    <p:sldId id="338" r:id="rId41"/>
    <p:sldId id="339" r:id="rId42"/>
    <p:sldId id="352" r:id="rId43"/>
    <p:sldId id="341" r:id="rId44"/>
    <p:sldId id="343" r:id="rId45"/>
    <p:sldId id="344" r:id="rId46"/>
    <p:sldId id="345" r:id="rId47"/>
    <p:sldId id="346" r:id="rId48"/>
    <p:sldId id="347" r:id="rId49"/>
    <p:sldId id="348" r:id="rId50"/>
    <p:sldId id="342" r:id="rId51"/>
    <p:sldId id="271" r:id="rId52"/>
    <p:sldId id="272" r:id="rId53"/>
    <p:sldId id="257" r:id="rId54"/>
    <p:sldId id="312" r:id="rId55"/>
    <p:sldId id="278" r:id="rId56"/>
    <p:sldId id="353"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32"/>
    <p:restoredTop sz="77951" autoAdjust="0"/>
  </p:normalViewPr>
  <p:slideViewPr>
    <p:cSldViewPr>
      <p:cViewPr varScale="1">
        <p:scale>
          <a:sx n="145" d="100"/>
          <a:sy n="145" d="100"/>
        </p:scale>
        <p:origin x="2568" y="192"/>
      </p:cViewPr>
      <p:guideLst>
        <p:guide orient="horz" pos="2160"/>
        <p:guide pos="2880"/>
      </p:guideLst>
    </p:cSldViewPr>
  </p:slideViewPr>
  <p:notesTextViewPr>
    <p:cViewPr>
      <p:scale>
        <a:sx n="1" d="1"/>
        <a:sy n="1" d="1"/>
      </p:scale>
      <p:origin x="0" y="0"/>
    </p:cViewPr>
  </p:notesTextViewPr>
  <p:sorterViewPr>
    <p:cViewPr>
      <p:scale>
        <a:sx n="115" d="100"/>
        <a:sy n="115" d="100"/>
      </p:scale>
      <p:origin x="0" y="7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80193F-FF96-4347-BE16-33ED500E6E29}" type="datetimeFigureOut">
              <a:rPr lang="en-US" smtClean="0"/>
              <a:t>9/27/16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3E13C7-1061-42A5-877B-C6FB5A915392}" type="slidenum">
              <a:rPr lang="en-US" smtClean="0"/>
              <a:t>‹#›</a:t>
            </a:fld>
            <a:endParaRPr lang="en-US"/>
          </a:p>
        </p:txBody>
      </p:sp>
    </p:spTree>
    <p:extLst>
      <p:ext uri="{BB962C8B-B14F-4D97-AF65-F5344CB8AC3E}">
        <p14:creationId xmlns:p14="http://schemas.microsoft.com/office/powerpoint/2010/main" val="3488249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18</a:t>
            </a:fld>
            <a:endParaRPr lang="en-US"/>
          </a:p>
        </p:txBody>
      </p:sp>
    </p:spTree>
    <p:extLst>
      <p:ext uri="{BB962C8B-B14F-4D97-AF65-F5344CB8AC3E}">
        <p14:creationId xmlns:p14="http://schemas.microsoft.com/office/powerpoint/2010/main" val="153536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E13C7-1061-42A5-877B-C6FB5A915392}" type="slidenum">
              <a:rPr lang="en-US" smtClean="0"/>
              <a:t>36</a:t>
            </a:fld>
            <a:endParaRPr lang="en-US"/>
          </a:p>
        </p:txBody>
      </p:sp>
    </p:spTree>
    <p:extLst>
      <p:ext uri="{BB962C8B-B14F-4D97-AF65-F5344CB8AC3E}">
        <p14:creationId xmlns:p14="http://schemas.microsoft.com/office/powerpoint/2010/main" val="2871501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E13C7-1061-42A5-877B-C6FB5A915392}" type="slidenum">
              <a:rPr lang="en-US" smtClean="0"/>
              <a:t>37</a:t>
            </a:fld>
            <a:endParaRPr lang="en-US"/>
          </a:p>
        </p:txBody>
      </p:sp>
    </p:spTree>
    <p:extLst>
      <p:ext uri="{BB962C8B-B14F-4D97-AF65-F5344CB8AC3E}">
        <p14:creationId xmlns:p14="http://schemas.microsoft.com/office/powerpoint/2010/main" val="2871501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E13C7-1061-42A5-877B-C6FB5A915392}" type="slidenum">
              <a:rPr lang="en-US" smtClean="0"/>
              <a:t>43</a:t>
            </a:fld>
            <a:endParaRPr lang="en-US"/>
          </a:p>
        </p:txBody>
      </p:sp>
    </p:spTree>
    <p:extLst>
      <p:ext uri="{BB962C8B-B14F-4D97-AF65-F5344CB8AC3E}">
        <p14:creationId xmlns:p14="http://schemas.microsoft.com/office/powerpoint/2010/main" val="287150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CB19A3-1F4D-466D-989D-F6567350BB8D}" type="slidenum">
              <a:rPr lang="en-US"/>
              <a:pPr/>
              <a:t>20</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sz="700"/>
              <a:t>Water Chemistry From a Lake Profile</a:t>
            </a:r>
            <a:endParaRPr lang="en-US"/>
          </a:p>
          <a:p>
            <a:endParaRPr lang="en-US"/>
          </a:p>
          <a:p>
            <a:r>
              <a:rPr lang="en-US"/>
              <a:t>Concepts:</a:t>
            </a:r>
          </a:p>
          <a:p>
            <a:r>
              <a:rPr lang="en-US"/>
              <a:t>Grouped observations (all observations in one reservoir profile)</a:t>
            </a:r>
          </a:p>
          <a:p>
            <a:r>
              <a:rPr lang="en-US"/>
              <a:t>Observations made using an offset (observations made at multiple depths below the surface of a reservoir)</a:t>
            </a:r>
          </a:p>
          <a:p>
            <a:r>
              <a:rPr lang="en-US"/>
              <a:t>Observations made using a specific method (observations made using a particular field instrument)</a:t>
            </a:r>
          </a:p>
          <a:p>
            <a:endParaRPr lang="en-US"/>
          </a:p>
          <a:p>
            <a:r>
              <a:rPr lang="en-US"/>
              <a:t>Relationships:</a:t>
            </a:r>
          </a:p>
          <a:p>
            <a:r>
              <a:rPr lang="en-US"/>
              <a:t>Relationship between Values table and the Variables table on VariableID</a:t>
            </a:r>
          </a:p>
          <a:p>
            <a:r>
              <a:rPr lang="en-US"/>
              <a:t>Relationship between Values table and OffestTypes table on OffsetTypeID</a:t>
            </a:r>
          </a:p>
          <a:p>
            <a:r>
              <a:rPr lang="en-US"/>
              <a:t>Relationship between Values table and Methods table on MethodID</a:t>
            </a:r>
          </a:p>
          <a:p>
            <a:r>
              <a:rPr lang="en-US"/>
              <a:t>Relationship between Variables table and Units table on UnitID</a:t>
            </a:r>
          </a:p>
          <a:p>
            <a:r>
              <a:rPr lang="en-US"/>
              <a:t>Relationship between GroupDescriptions table and Groups table on GroupID</a:t>
            </a:r>
          </a:p>
          <a:p>
            <a:r>
              <a:rPr lang="en-US"/>
              <a:t>Relationship between OffsetTypes table and Units table on UnitID and OffsetUnitID</a:t>
            </a:r>
          </a:p>
        </p:txBody>
      </p:sp>
    </p:spTree>
    <p:extLst>
      <p:ext uri="{BB962C8B-B14F-4D97-AF65-F5344CB8AC3E}">
        <p14:creationId xmlns:p14="http://schemas.microsoft.com/office/powerpoint/2010/main" val="72378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lvl1pPr eaLnBrk="0" hangingPunct="0">
              <a:defRPr sz="1400" b="1">
                <a:solidFill>
                  <a:srgbClr val="FFFFFF"/>
                </a:solidFill>
                <a:latin typeface="Arial" charset="0"/>
                <a:ea typeface="ＭＳ Ｐゴシック" pitchFamily="34" charset="-128"/>
              </a:defRPr>
            </a:lvl1pPr>
            <a:lvl2pPr marL="742950" indent="-285750" eaLnBrk="0" hangingPunct="0">
              <a:defRPr sz="1400" b="1">
                <a:solidFill>
                  <a:srgbClr val="FFFFFF"/>
                </a:solidFill>
                <a:latin typeface="Arial" charset="0"/>
                <a:ea typeface="ＭＳ Ｐゴシック" pitchFamily="34" charset="-128"/>
              </a:defRPr>
            </a:lvl2pPr>
            <a:lvl3pPr marL="1143000" indent="-228600" eaLnBrk="0" hangingPunct="0">
              <a:defRPr sz="1400" b="1">
                <a:solidFill>
                  <a:srgbClr val="FFFFFF"/>
                </a:solidFill>
                <a:latin typeface="Arial" charset="0"/>
                <a:ea typeface="ＭＳ Ｐゴシック" pitchFamily="34" charset="-128"/>
              </a:defRPr>
            </a:lvl3pPr>
            <a:lvl4pPr marL="1600200" indent="-228600" eaLnBrk="0" hangingPunct="0">
              <a:defRPr sz="1400" b="1">
                <a:solidFill>
                  <a:srgbClr val="FFFFFF"/>
                </a:solidFill>
                <a:latin typeface="Arial" charset="0"/>
                <a:ea typeface="ＭＳ Ｐゴシック" pitchFamily="34" charset="-128"/>
              </a:defRPr>
            </a:lvl4pPr>
            <a:lvl5pPr marL="2057400" indent="-228600" eaLnBrk="0" hangingPunct="0">
              <a:defRPr sz="1400" b="1">
                <a:solidFill>
                  <a:srgbClr val="FFFFFF"/>
                </a:solidFill>
                <a:latin typeface="Arial" charset="0"/>
                <a:ea typeface="ＭＳ Ｐゴシック" pitchFamily="34" charset="-128"/>
              </a:defRPr>
            </a:lvl5pPr>
            <a:lvl6pPr marL="2514600" indent="-228600" eaLnBrk="0" fontAlgn="base" hangingPunct="0">
              <a:spcBef>
                <a:spcPct val="0"/>
              </a:spcBef>
              <a:spcAft>
                <a:spcPct val="0"/>
              </a:spcAft>
              <a:defRPr sz="1400" b="1">
                <a:solidFill>
                  <a:srgbClr val="FFFFFF"/>
                </a:solidFill>
                <a:latin typeface="Arial" charset="0"/>
                <a:ea typeface="ＭＳ Ｐゴシック" pitchFamily="34" charset="-128"/>
              </a:defRPr>
            </a:lvl6pPr>
            <a:lvl7pPr marL="2971800" indent="-228600" eaLnBrk="0" fontAlgn="base" hangingPunct="0">
              <a:spcBef>
                <a:spcPct val="0"/>
              </a:spcBef>
              <a:spcAft>
                <a:spcPct val="0"/>
              </a:spcAft>
              <a:defRPr sz="1400" b="1">
                <a:solidFill>
                  <a:srgbClr val="FFFFFF"/>
                </a:solidFill>
                <a:latin typeface="Arial" charset="0"/>
                <a:ea typeface="ＭＳ Ｐゴシック" pitchFamily="34" charset="-128"/>
              </a:defRPr>
            </a:lvl7pPr>
            <a:lvl8pPr marL="3429000" indent="-228600" eaLnBrk="0" fontAlgn="base" hangingPunct="0">
              <a:spcBef>
                <a:spcPct val="0"/>
              </a:spcBef>
              <a:spcAft>
                <a:spcPct val="0"/>
              </a:spcAft>
              <a:defRPr sz="1400" b="1">
                <a:solidFill>
                  <a:srgbClr val="FFFFFF"/>
                </a:solidFill>
                <a:latin typeface="Arial" charset="0"/>
                <a:ea typeface="ＭＳ Ｐゴシック" pitchFamily="34" charset="-128"/>
              </a:defRPr>
            </a:lvl8pPr>
            <a:lvl9pPr marL="3886200" indent="-228600" eaLnBrk="0" fontAlgn="base" hangingPunct="0">
              <a:spcBef>
                <a:spcPct val="0"/>
              </a:spcBef>
              <a:spcAft>
                <a:spcPct val="0"/>
              </a:spcAft>
              <a:defRPr sz="1400" b="1">
                <a:solidFill>
                  <a:srgbClr val="FFFFFF"/>
                </a:solidFill>
                <a:latin typeface="Arial" charset="0"/>
                <a:ea typeface="ＭＳ Ｐゴシック" pitchFamily="34" charset="-128"/>
              </a:defRPr>
            </a:lvl9pPr>
          </a:lstStyle>
          <a:p>
            <a:fld id="{59964549-3498-4C70-AF1B-D54C15359CF2}" type="slidenum">
              <a:rPr lang="en-US" sz="1200" b="0">
                <a:solidFill>
                  <a:schemeClr val="tx1"/>
                </a:solidFill>
                <a:latin typeface="Times New Roman" pitchFamily="18" charset="0"/>
              </a:rPr>
              <a:pPr/>
              <a:t>21</a:t>
            </a:fld>
            <a:endParaRPr lang="en-US" sz="1200" b="0">
              <a:solidFill>
                <a:schemeClr val="tx1"/>
              </a:solidFill>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ea typeface="ＭＳ Ｐゴシック" pitchFamily="34" charset="-128"/>
              </a:rPr>
              <a:t>Notes:  </a:t>
            </a:r>
          </a:p>
          <a:p>
            <a:endParaRPr lang="en-US" dirty="0" smtClean="0">
              <a:ea typeface="ＭＳ Ｐゴシック" pitchFamily="34" charset="-128"/>
            </a:endParaRPr>
          </a:p>
          <a:p>
            <a:r>
              <a:rPr lang="en-US" b="1" dirty="0" smtClean="0">
                <a:ea typeface="ＭＳ Ｐゴシック" pitchFamily="34" charset="-128"/>
              </a:rPr>
              <a:t>Industrial partners:</a:t>
            </a:r>
            <a:r>
              <a:rPr lang="en-US" dirty="0" smtClean="0">
                <a:ea typeface="ＭＳ Ｐゴシック" pitchFamily="34" charset="-128"/>
              </a:rPr>
              <a:t> ESRI, Danish Hydraulic Institute, </a:t>
            </a:r>
            <a:r>
              <a:rPr lang="en-US" dirty="0" err="1" smtClean="0">
                <a:ea typeface="ＭＳ Ｐゴシック" pitchFamily="34" charset="-128"/>
              </a:rPr>
              <a:t>Camp,Dresser</a:t>
            </a:r>
            <a:r>
              <a:rPr lang="en-US" dirty="0" smtClean="0">
                <a:ea typeface="ＭＳ Ｐゴシック" pitchFamily="34" charset="-128"/>
              </a:rPr>
              <a:t> and McKee, Dodson and Associates</a:t>
            </a:r>
          </a:p>
          <a:p>
            <a:r>
              <a:rPr lang="en-US" b="1" dirty="0" smtClean="0">
                <a:ea typeface="ＭＳ Ｐゴシック" pitchFamily="34" charset="-128"/>
              </a:rPr>
              <a:t>Government partners:</a:t>
            </a:r>
            <a:r>
              <a:rPr lang="en-US" dirty="0" smtClean="0">
                <a:ea typeface="ＭＳ Ｐゴシック" pitchFamily="34" charset="-128"/>
              </a:rPr>
              <a:t> </a:t>
            </a:r>
          </a:p>
          <a:p>
            <a:r>
              <a:rPr lang="en-US" dirty="0" smtClean="0">
                <a:ea typeface="ＭＳ Ｐゴシック" pitchFamily="34" charset="-128"/>
              </a:rPr>
              <a:t>	Federal: EPA, USGS, Corps of Engineers (Hydrologic Engineering Center)</a:t>
            </a:r>
          </a:p>
          <a:p>
            <a:r>
              <a:rPr lang="en-US" dirty="0" smtClean="0">
                <a:ea typeface="ＭＳ Ｐゴシック" pitchFamily="34" charset="-128"/>
              </a:rPr>
              <a:t>	State: Texas Natural Resource Conservation Commission, Texas Water Development Board</a:t>
            </a:r>
          </a:p>
          <a:p>
            <a:r>
              <a:rPr lang="en-US" dirty="0" smtClean="0">
                <a:ea typeface="ＭＳ Ｐゴシック" pitchFamily="34" charset="-128"/>
              </a:rPr>
              <a:t>	Local: Lower Colorado River Authority, City of Austin, </a:t>
            </a:r>
            <a:r>
              <a:rPr lang="en-US" dirty="0" err="1" smtClean="0">
                <a:ea typeface="ＭＳ Ｐゴシック" pitchFamily="34" charset="-128"/>
              </a:rPr>
              <a:t>Dept</a:t>
            </a:r>
            <a:r>
              <a:rPr lang="en-US" dirty="0" smtClean="0">
                <a:ea typeface="ＭＳ Ｐゴシック" pitchFamily="34" charset="-128"/>
              </a:rPr>
              <a:t> of Watershed Protection</a:t>
            </a:r>
          </a:p>
          <a:p>
            <a:r>
              <a:rPr lang="en-US" b="1" dirty="0" smtClean="0">
                <a:ea typeface="ＭＳ Ｐゴシック" pitchFamily="34" charset="-128"/>
              </a:rPr>
              <a:t>Academic Partners:</a:t>
            </a:r>
            <a:r>
              <a:rPr lang="en-US" dirty="0" smtClean="0">
                <a:ea typeface="ＭＳ Ｐゴシック" pitchFamily="34" charset="-128"/>
              </a:rPr>
              <a:t> University of Texas, Brigham Young University, Utah State University</a:t>
            </a:r>
          </a:p>
          <a:p>
            <a:endParaRPr lang="en-US" dirty="0" smtClean="0">
              <a:ea typeface="ＭＳ Ｐゴシック" pitchFamily="34" charset="-128"/>
            </a:endParaRPr>
          </a:p>
        </p:txBody>
      </p:sp>
    </p:spTree>
    <p:extLst>
      <p:ext uri="{BB962C8B-B14F-4D97-AF65-F5344CB8AC3E}">
        <p14:creationId xmlns:p14="http://schemas.microsoft.com/office/powerpoint/2010/main" val="1288092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ECFC1E8-74F9-4656-90DA-21E9BBD8074A}" type="slidenum">
              <a:rPr lang="en-US" sz="1200" smtClean="0"/>
              <a:pPr eaLnBrk="1" hangingPunct="1"/>
              <a:t>22</a:t>
            </a:fld>
            <a:endParaRPr lang="en-US" sz="1200"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smtClean="0"/>
              <a:t>The Arc Hydro Framework is a simplified version of the full Arc Hydro data model designed for an entry level user who just wants to put together a basic data set for streams, watersheds, waterbodies and hydro points like stream gages and water quality monitoring points</a:t>
            </a:r>
          </a:p>
        </p:txBody>
      </p:sp>
    </p:spTree>
    <p:extLst>
      <p:ext uri="{BB962C8B-B14F-4D97-AF65-F5344CB8AC3E}">
        <p14:creationId xmlns:p14="http://schemas.microsoft.com/office/powerpoint/2010/main" val="19418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4760D0A-0BBB-4217-AE6D-9612757C3052}" type="slidenum">
              <a:rPr lang="en-US" sz="1200" smtClean="0"/>
              <a:pPr eaLnBrk="1" hangingPunct="1"/>
              <a:t>23</a:t>
            </a:fld>
            <a:endParaRPr lang="en-US" sz="120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smtClean="0"/>
              <a:t>The Arc Hydro framework is built on a Hydro Network made up of HydroEdges (stream lines) and HydroJunctions (points of interest on the lines).   The watersheds, waterbodies and hydropoints are connected to the hydronetwork using relationships with the hydro junctions (blue lines in the diagram).    </a:t>
            </a:r>
          </a:p>
          <a:p>
            <a:pPr eaLnBrk="1" hangingPunct="1"/>
            <a:endParaRPr lang="en-US" smtClean="0"/>
          </a:p>
        </p:txBody>
      </p:sp>
    </p:spTree>
    <p:extLst>
      <p:ext uri="{BB962C8B-B14F-4D97-AF65-F5344CB8AC3E}">
        <p14:creationId xmlns:p14="http://schemas.microsoft.com/office/powerpoint/2010/main" val="1674408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p:txBody>
          <a:bodyPr/>
          <a:lstStyle/>
          <a:p>
            <a:pPr>
              <a:defRPr/>
            </a:pPr>
            <a:fld id="{B17308E0-8CCC-44AE-B809-A6D0F181BE34}" type="slidenum">
              <a:rPr lang="en-US" smtClean="0">
                <a:solidFill>
                  <a:prstClr val="black"/>
                </a:solidFill>
                <a:ea typeface="ＭＳ Ｐゴシック" pitchFamily="1" charset="-128"/>
              </a:rPr>
              <a:pPr>
                <a:defRPr/>
              </a:pPr>
              <a:t>26</a:t>
            </a:fld>
            <a:endParaRPr lang="en-US" smtClean="0">
              <a:solidFill>
                <a:prstClr val="black"/>
              </a:solidFill>
              <a:ea typeface="ＭＳ Ｐゴシック" pitchFamily="1" charset="-128"/>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w="9525"/>
        </p:spPr>
        <p:txBody>
          <a:bodyPr/>
          <a:lstStyle/>
          <a:p>
            <a:r>
              <a:rPr lang="en-US" smtClean="0">
                <a:latin typeface="Arial" pitchFamily="34" charset="0"/>
                <a:ea typeface="ＭＳ Ｐゴシック" pitchFamily="34" charset="-128"/>
              </a:rPr>
              <a:t>Notes:  </a:t>
            </a:r>
          </a:p>
          <a:p>
            <a:endParaRPr lang="en-US" smtClean="0">
              <a:latin typeface="Arial" pitchFamily="34" charset="0"/>
              <a:ea typeface="ＭＳ Ｐゴシック" pitchFamily="34" charset="-128"/>
            </a:endParaRPr>
          </a:p>
          <a:p>
            <a:r>
              <a:rPr lang="en-US" b="1" smtClean="0">
                <a:latin typeface="Arial" pitchFamily="34" charset="0"/>
                <a:ea typeface="ＭＳ Ｐゴシック" pitchFamily="34" charset="-128"/>
              </a:rPr>
              <a:t>Industrial partners:</a:t>
            </a:r>
            <a:r>
              <a:rPr lang="en-US" smtClean="0">
                <a:latin typeface="Arial" pitchFamily="34" charset="0"/>
                <a:ea typeface="ＭＳ Ｐゴシック" pitchFamily="34" charset="-128"/>
              </a:rPr>
              <a:t> ESRI, Danish Hydraulic Institute, Camp,Dresser and McKee, Dodson and Associates</a:t>
            </a:r>
          </a:p>
          <a:p>
            <a:r>
              <a:rPr lang="en-US" b="1" smtClean="0">
                <a:latin typeface="Arial" pitchFamily="34" charset="0"/>
                <a:ea typeface="ＭＳ Ｐゴシック" pitchFamily="34" charset="-128"/>
              </a:rPr>
              <a:t>Government partners:</a:t>
            </a:r>
            <a:r>
              <a:rPr lang="en-US" smtClean="0">
                <a:latin typeface="Arial" pitchFamily="34" charset="0"/>
                <a:ea typeface="ＭＳ Ｐゴシック" pitchFamily="34" charset="-128"/>
              </a:rPr>
              <a:t> </a:t>
            </a:r>
          </a:p>
          <a:p>
            <a:r>
              <a:rPr lang="en-US" smtClean="0">
                <a:latin typeface="Arial" pitchFamily="34" charset="0"/>
                <a:ea typeface="ＭＳ Ｐゴシック" pitchFamily="34" charset="-128"/>
              </a:rPr>
              <a:t>	Federal: EPA, USGS, Corps of Engineers (Hydrologic Engineering Center)</a:t>
            </a:r>
          </a:p>
          <a:p>
            <a:r>
              <a:rPr lang="en-US" smtClean="0">
                <a:latin typeface="Arial" pitchFamily="34" charset="0"/>
                <a:ea typeface="ＭＳ Ｐゴシック" pitchFamily="34" charset="-128"/>
              </a:rPr>
              <a:t>	State: Texas Natural Resource Conservation Commission, Texas Water Development Board</a:t>
            </a:r>
          </a:p>
          <a:p>
            <a:r>
              <a:rPr lang="en-US" smtClean="0">
                <a:latin typeface="Arial" pitchFamily="34" charset="0"/>
                <a:ea typeface="ＭＳ Ｐゴシック" pitchFamily="34" charset="-128"/>
              </a:rPr>
              <a:t>	Local: Lower Colorado River Authority, City of Austin, Dept of Watershed Protection</a:t>
            </a:r>
          </a:p>
          <a:p>
            <a:r>
              <a:rPr lang="en-US" b="1" smtClean="0">
                <a:latin typeface="Arial" pitchFamily="34" charset="0"/>
                <a:ea typeface="ＭＳ Ｐゴシック" pitchFamily="34" charset="-128"/>
              </a:rPr>
              <a:t>Academic Partners:</a:t>
            </a:r>
            <a:r>
              <a:rPr lang="en-US" smtClean="0">
                <a:latin typeface="Arial" pitchFamily="34" charset="0"/>
                <a:ea typeface="ＭＳ Ｐゴシック" pitchFamily="34" charset="-128"/>
              </a:rPr>
              <a:t> University of Texas, Brigham Young University, Utah State University</a:t>
            </a:r>
          </a:p>
          <a:p>
            <a:endParaRPr 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744769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 This is an overview diagram of the AHGW data model.</a:t>
            </a:r>
          </a:p>
          <a:p>
            <a:pPr>
              <a:buFont typeface="Arial" pitchFamily="34" charset="0"/>
              <a:buChar char="•"/>
            </a:pPr>
            <a:r>
              <a:rPr lang="en-US" dirty="0" smtClean="0"/>
              <a:t>You can review the different components, talk</a:t>
            </a:r>
            <a:r>
              <a:rPr lang="en-US" baseline="0" dirty="0" smtClean="0"/>
              <a:t> about what each component is for:</a:t>
            </a:r>
          </a:p>
          <a:p>
            <a:pPr>
              <a:buFont typeface="Arial" pitchFamily="34" charset="0"/>
              <a:buChar char="•"/>
            </a:pPr>
            <a:r>
              <a:rPr lang="en-US" baseline="0" dirty="0" smtClean="0"/>
              <a:t>Framework – includes </a:t>
            </a:r>
            <a:r>
              <a:rPr lang="en-US" baseline="0" dirty="0" err="1" smtClean="0"/>
              <a:t>hydrography</a:t>
            </a:r>
            <a:r>
              <a:rPr lang="en-US" baseline="0" dirty="0" smtClean="0"/>
              <a:t>, monitoring points, wells, aquifers, tables for managing time series (the framework includes a simplified temporal component). – with the framework you can get started on most water resources projects.</a:t>
            </a:r>
          </a:p>
          <a:p>
            <a:pPr>
              <a:buFont typeface="Arial" pitchFamily="34" charset="0"/>
              <a:buChar char="•"/>
            </a:pPr>
            <a:r>
              <a:rPr lang="en-US" baseline="0" dirty="0" smtClean="0"/>
              <a:t>Borehole data – description of vertical information recorded along boreholes (</a:t>
            </a:r>
            <a:r>
              <a:rPr lang="en-US" baseline="0" dirty="0" err="1" smtClean="0"/>
              <a:t>hydrostratigraphy</a:t>
            </a:r>
            <a:r>
              <a:rPr lang="en-US" baseline="0" dirty="0" smtClean="0"/>
              <a:t>, well construction).</a:t>
            </a:r>
          </a:p>
          <a:p>
            <a:pPr>
              <a:buFont typeface="Arial" pitchFamily="34" charset="0"/>
              <a:buChar char="•"/>
            </a:pPr>
            <a:r>
              <a:rPr lang="en-US" baseline="0" dirty="0" smtClean="0"/>
              <a:t>Geology – representation of data from geologic maps.</a:t>
            </a:r>
          </a:p>
          <a:p>
            <a:pPr>
              <a:buFont typeface="Arial" pitchFamily="34" charset="0"/>
              <a:buChar char="•"/>
            </a:pPr>
            <a:r>
              <a:rPr lang="en-US" baseline="0" dirty="0" err="1" smtClean="0"/>
              <a:t>Hydrostratigraphy</a:t>
            </a:r>
            <a:r>
              <a:rPr lang="en-US" baseline="0" dirty="0" smtClean="0"/>
              <a:t> – building 2D and 3D </a:t>
            </a:r>
            <a:r>
              <a:rPr lang="en-US" baseline="0" dirty="0" err="1" smtClean="0"/>
              <a:t>hydrogeologic</a:t>
            </a:r>
            <a:r>
              <a:rPr lang="en-US" baseline="0" dirty="0" smtClean="0"/>
              <a:t> models including surfaces, cross sections, volumes.</a:t>
            </a:r>
          </a:p>
          <a:p>
            <a:pPr>
              <a:buFont typeface="Arial" pitchFamily="34" charset="0"/>
              <a:buChar char="•"/>
            </a:pPr>
            <a:r>
              <a:rPr lang="en-US" baseline="0" dirty="0" smtClean="0"/>
              <a:t>Temporal – dealing with time varying data – plots, tracks, animations.</a:t>
            </a:r>
          </a:p>
          <a:p>
            <a:pPr>
              <a:buFont typeface="Arial" pitchFamily="34" charset="0"/>
              <a:buChar char="•"/>
            </a:pPr>
            <a:r>
              <a:rPr lang="en-US" baseline="0" dirty="0" smtClean="0"/>
              <a:t>Simulation – integration with groundwater simulation models, especially MODFLOW.</a:t>
            </a:r>
          </a:p>
          <a:p>
            <a:endParaRPr lang="en-US" dirty="0"/>
          </a:p>
        </p:txBody>
      </p:sp>
      <p:sp>
        <p:nvSpPr>
          <p:cNvPr id="4" name="Slide Number Placeholder 3"/>
          <p:cNvSpPr>
            <a:spLocks noGrp="1"/>
          </p:cNvSpPr>
          <p:nvPr>
            <p:ph type="sldNum" sz="quarter" idx="10"/>
          </p:nvPr>
        </p:nvSpPr>
        <p:spPr/>
        <p:txBody>
          <a:bodyPr/>
          <a:lstStyle/>
          <a:p>
            <a:fld id="{864F7D68-B0C2-446F-A587-042A40EDCB9E}"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45793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C2AE419-6932-4925-A153-D80EDF70AEB9}" type="slidenum">
              <a:rPr lang="en-US" smtClean="0"/>
              <a:pPr eaLnBrk="1" hangingPunct="1"/>
              <a:t>29</a:t>
            </a:fld>
            <a:endParaRPr lang="en-US" smtClean="0"/>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035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213135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DCF6AD9-789B-4393-82C5-C4B4CB4C1DE5}" type="slidenum">
              <a:rPr lang="en-US" smtClean="0"/>
              <a:pPr eaLnBrk="1" hangingPunct="1"/>
              <a:t>30</a:t>
            </a:fld>
            <a:endParaRPr lang="en-US" smtClean="0"/>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1621597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2F5BC2-1ECC-46D6-9310-CCDAC28BCD18}" type="datetimeFigureOut">
              <a:rPr lang="en-US" smtClean="0"/>
              <a:t>9/27/16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17582616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2F5BC2-1ECC-46D6-9310-CCDAC28BCD18}" type="datetimeFigureOut">
              <a:rPr lang="en-US" smtClean="0"/>
              <a:t>9/27/16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99011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2F5BC2-1ECC-46D6-9310-CCDAC28BCD18}" type="datetimeFigureOut">
              <a:rPr lang="en-US" smtClean="0"/>
              <a:t>9/27/16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3011432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pic>
        <p:nvPicPr>
          <p:cNvPr id="6" name="Picture 5" descr="header-banner.png"/>
          <p:cNvPicPr>
            <a:picLocks noChangeAspect="1"/>
          </p:cNvPicPr>
          <p:nvPr/>
        </p:nvPicPr>
        <p:blipFill>
          <a:blip r:embed="rId2" cstate="print"/>
          <a:stretch>
            <a:fillRect/>
          </a:stretch>
        </p:blipFill>
        <p:spPr>
          <a:xfrm>
            <a:off x="0" y="685800"/>
            <a:ext cx="9144001" cy="536575"/>
          </a:xfrm>
          <a:prstGeom prst="rect">
            <a:avLst/>
          </a:prstGeom>
        </p:spPr>
      </p:pic>
      <p:sp>
        <p:nvSpPr>
          <p:cNvPr id="2" name="Title 1"/>
          <p:cNvSpPr>
            <a:spLocks noGrp="1"/>
          </p:cNvSpPr>
          <p:nvPr>
            <p:ph type="title" hasCustomPrompt="1"/>
          </p:nvPr>
        </p:nvSpPr>
        <p:spPr>
          <a:xfrm>
            <a:off x="914400" y="723900"/>
            <a:ext cx="7315200" cy="482600"/>
          </a:xfrm>
        </p:spPr>
        <p:txBody>
          <a:bodyPr/>
          <a:lstStyle/>
          <a:p>
            <a:r>
              <a:rPr lang="en-US" smtClean="0"/>
              <a:t>Click to Edit Title</a:t>
            </a:r>
            <a:endParaRPr lang="en-US"/>
          </a:p>
        </p:txBody>
      </p:sp>
      <p:sp>
        <p:nvSpPr>
          <p:cNvPr id="8" name="Text Placeholder 7"/>
          <p:cNvSpPr>
            <a:spLocks noGrp="1"/>
          </p:cNvSpPr>
          <p:nvPr>
            <p:ph type="body" sz="quarter" idx="14" hasCustomPrompt="1"/>
          </p:nvPr>
        </p:nvSpPr>
        <p:spPr>
          <a:xfrm>
            <a:off x="1270000" y="1947672"/>
            <a:ext cx="4572000" cy="3200400"/>
          </a:xfrm>
        </p:spPr>
        <p:txBody>
          <a:bodyPr lIns="0" tIns="0" rIns="0" bIns="0"/>
          <a:lstStyle>
            <a:lvl1pPr>
              <a:buClr>
                <a:schemeClr val="accent3"/>
              </a:buClr>
              <a:buSzPct val="80000"/>
              <a:defRPr/>
            </a:lvl1pPr>
            <a:lvl2pPr>
              <a:buClr>
                <a:schemeClr val="accent3"/>
              </a:buClr>
              <a:buSzPct val="80000"/>
              <a:defRPr/>
            </a:lvl2pPr>
            <a:lvl3pPr>
              <a:buClr>
                <a:schemeClr val="accent3"/>
              </a:buClr>
              <a:buSzPct val="80000"/>
              <a:defRPr baseline="0"/>
            </a:lvl3pPr>
          </a:lstStyle>
          <a:p>
            <a:pPr lvl="0"/>
            <a:r>
              <a:rPr lang="en-US" smtClean="0"/>
              <a:t>Click to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72206"/>
      </p:ext>
    </p:extLst>
  </p:cSld>
  <p:clrMapOvr>
    <a:masterClrMapping/>
  </p:clrMapOvr>
  <p:transition spd="med">
    <p:fade/>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pic>
        <p:nvPicPr>
          <p:cNvPr id="6" name="Picture 5" descr="header-banner.png"/>
          <p:cNvPicPr>
            <a:picLocks noChangeAspect="1"/>
          </p:cNvPicPr>
          <p:nvPr/>
        </p:nvPicPr>
        <p:blipFill>
          <a:blip r:embed="rId2" cstate="print"/>
          <a:stretch>
            <a:fillRect/>
          </a:stretch>
        </p:blipFill>
        <p:spPr>
          <a:xfrm>
            <a:off x="0" y="685800"/>
            <a:ext cx="9144001" cy="536575"/>
          </a:xfrm>
          <a:prstGeom prst="rect">
            <a:avLst/>
          </a:prstGeom>
        </p:spPr>
      </p:pic>
      <p:sp>
        <p:nvSpPr>
          <p:cNvPr id="2" name="Title 1"/>
          <p:cNvSpPr>
            <a:spLocks noGrp="1"/>
          </p:cNvSpPr>
          <p:nvPr>
            <p:ph type="title" hasCustomPrompt="1"/>
          </p:nvPr>
        </p:nvSpPr>
        <p:spPr>
          <a:xfrm>
            <a:off x="914400" y="723900"/>
            <a:ext cx="7315200" cy="482600"/>
          </a:xfrm>
        </p:spPr>
        <p:txBody>
          <a:bodyPr/>
          <a:lstStyle/>
          <a:p>
            <a:r>
              <a:rPr lang="en-US" smtClean="0"/>
              <a:t>Click to Edit Title</a:t>
            </a:r>
            <a:endParaRPr lang="en-US"/>
          </a:p>
        </p:txBody>
      </p:sp>
    </p:spTree>
    <p:extLst>
      <p:ext uri="{BB962C8B-B14F-4D97-AF65-F5344CB8AC3E}">
        <p14:creationId xmlns:p14="http://schemas.microsoft.com/office/powerpoint/2010/main" val="505938737"/>
      </p:ext>
    </p:extLst>
  </p:cSld>
  <p:clrMapOvr>
    <a:masterClrMapping/>
  </p:clrMapOvr>
  <p:transition spd="med">
    <p:fade/>
  </p:transition>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Corbel" pitchFamily="34" charset="0"/>
              </a:defRPr>
            </a:lvl1pPr>
            <a:lvl2pPr>
              <a:defRPr>
                <a:latin typeface="Corbel" pitchFamily="34" charset="0"/>
              </a:defRPr>
            </a:lvl2pPr>
            <a:lvl3pPr>
              <a:defRPr>
                <a:latin typeface="Corbel" pitchFamily="34" charset="0"/>
              </a:defRPr>
            </a:lvl3pPr>
            <a:lvl4pPr>
              <a:defRPr>
                <a:latin typeface="Corbel" pitchFamily="34" charset="0"/>
              </a:defRPr>
            </a:lvl4pPr>
            <a:lvl5pPr>
              <a:defRPr>
                <a:latin typeface="Corbe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14C975-0F65-4792-841C-0633116CF11E}" type="slidenum">
              <a:rPr lang="en-US"/>
              <a:pPr>
                <a:defRPr/>
              </a:pPr>
              <a:t>‹#›</a:t>
            </a:fld>
            <a:endParaRPr lang="en-US"/>
          </a:p>
        </p:txBody>
      </p:sp>
      <p:sp>
        <p:nvSpPr>
          <p:cNvPr id="7"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9628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DE0DA3F-DBBF-4B42-A0DF-FDC49EF6E9ED}" type="slidenum">
              <a:rPr lang="en-US"/>
              <a:pPr>
                <a:defRPr/>
              </a:pPr>
              <a:t>‹#›</a:t>
            </a:fld>
            <a:endParaRPr lang="en-US"/>
          </a:p>
        </p:txBody>
      </p:sp>
      <p:sp>
        <p:nvSpPr>
          <p:cNvPr id="9"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2447502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1600"/>
            <a:ext cx="4040188"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371600"/>
            <a:ext cx="4041775"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35BBDD7-DEA8-4900-B0F8-32C8F066E250}" type="slidenum">
              <a:rPr lang="en-US"/>
              <a:pPr>
                <a:defRPr/>
              </a:pPr>
              <a:t>‹#›</a:t>
            </a:fld>
            <a:endParaRPr lang="en-US"/>
          </a:p>
        </p:txBody>
      </p:sp>
      <p:sp>
        <p:nvSpPr>
          <p:cNvPr id="10"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6669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C3F7CA7-73CE-4673-A79D-3F42ACB8E5B5}" type="slidenum">
              <a:rPr lang="en-US"/>
              <a:pPr>
                <a:defRPr/>
              </a:pPr>
              <a:t>‹#›</a:t>
            </a:fld>
            <a:endParaRPr lang="en-US"/>
          </a:p>
        </p:txBody>
      </p:sp>
      <p:sp>
        <p:nvSpPr>
          <p:cNvPr id="6"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1130532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62BB014-4B9E-49B9-8164-BB3564823922}" type="slidenum">
              <a:rPr lang="en-US"/>
              <a:pPr>
                <a:defRPr/>
              </a:pPr>
              <a:t>‹#›</a:t>
            </a:fld>
            <a:endParaRPr lang="en-US"/>
          </a:p>
        </p:txBody>
      </p:sp>
    </p:spTree>
    <p:extLst>
      <p:ext uri="{BB962C8B-B14F-4D97-AF65-F5344CB8AC3E}">
        <p14:creationId xmlns:p14="http://schemas.microsoft.com/office/powerpoint/2010/main" val="3805981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pic>
        <p:nvPicPr>
          <p:cNvPr id="3" name="Picture 3" descr="header-banner.png"/>
          <p:cNvPicPr>
            <a:picLocks noChangeAspect="1"/>
          </p:cNvPicPr>
          <p:nvPr/>
        </p:nvPicPr>
        <p:blipFill>
          <a:blip r:embed="rId2" cstate="print"/>
          <a:srcRect/>
          <a:stretch>
            <a:fillRect/>
          </a:stretch>
        </p:blipFill>
        <p:spPr bwMode="auto">
          <a:xfrm>
            <a:off x="0" y="685800"/>
            <a:ext cx="9144000" cy="536575"/>
          </a:xfrm>
          <a:prstGeom prst="rect">
            <a:avLst/>
          </a:prstGeom>
          <a:noFill/>
          <a:ln w="9525">
            <a:noFill/>
            <a:miter lim="800000"/>
            <a:headEnd/>
            <a:tailEnd/>
          </a:ln>
        </p:spPr>
      </p:pic>
      <p:sp>
        <p:nvSpPr>
          <p:cNvPr id="2" name="Title 1"/>
          <p:cNvSpPr>
            <a:spLocks noGrp="1"/>
          </p:cNvSpPr>
          <p:nvPr>
            <p:ph type="title"/>
          </p:nvPr>
        </p:nvSpPr>
        <p:spPr>
          <a:xfrm>
            <a:off x="914400" y="723900"/>
            <a:ext cx="7315200" cy="482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939080345"/>
      </p:ext>
    </p:extLst>
  </p:cSld>
  <p:clrMapOvr>
    <a:masterClrMapping/>
  </p:clrMapOvr>
  <p:transition spd="med">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2F5BC2-1ECC-46D6-9310-CCDAC28BCD18}" type="datetimeFigureOut">
              <a:rPr lang="en-US" smtClean="0"/>
              <a:t>9/27/16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1663504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Corbel" pitchFamily="34" charset="0"/>
              </a:defRPr>
            </a:lvl1pPr>
            <a:lvl2pPr>
              <a:defRPr>
                <a:latin typeface="Corbel" pitchFamily="34" charset="0"/>
              </a:defRPr>
            </a:lvl2pPr>
            <a:lvl3pPr>
              <a:defRPr>
                <a:latin typeface="Corbel" pitchFamily="34" charset="0"/>
              </a:defRPr>
            </a:lvl3pPr>
            <a:lvl4pPr>
              <a:defRPr>
                <a:latin typeface="Corbel" pitchFamily="34" charset="0"/>
              </a:defRPr>
            </a:lvl4pPr>
            <a:lvl5pPr>
              <a:defRPr>
                <a:latin typeface="Corbe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14C975-0F65-4792-841C-0633116CF11E}" type="slidenum">
              <a:rPr lang="en-US"/>
              <a:pPr>
                <a:defRPr/>
              </a:pPr>
              <a:t>‹#›</a:t>
            </a:fld>
            <a:endParaRPr lang="en-US"/>
          </a:p>
        </p:txBody>
      </p:sp>
      <p:sp>
        <p:nvSpPr>
          <p:cNvPr id="7"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46078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DE0DA3F-DBBF-4B42-A0DF-FDC49EF6E9ED}" type="slidenum">
              <a:rPr lang="en-US"/>
              <a:pPr>
                <a:defRPr/>
              </a:pPr>
              <a:t>‹#›</a:t>
            </a:fld>
            <a:endParaRPr lang="en-US"/>
          </a:p>
        </p:txBody>
      </p:sp>
      <p:sp>
        <p:nvSpPr>
          <p:cNvPr id="9"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2658348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1600"/>
            <a:ext cx="4040188"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371600"/>
            <a:ext cx="4041775"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35BBDD7-DEA8-4900-B0F8-32C8F066E250}" type="slidenum">
              <a:rPr lang="en-US"/>
              <a:pPr>
                <a:defRPr/>
              </a:pPr>
              <a:t>‹#›</a:t>
            </a:fld>
            <a:endParaRPr lang="en-US"/>
          </a:p>
        </p:txBody>
      </p:sp>
      <p:sp>
        <p:nvSpPr>
          <p:cNvPr id="10"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610818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C3F7CA7-73CE-4673-A79D-3F42ACB8E5B5}" type="slidenum">
              <a:rPr lang="en-US"/>
              <a:pPr>
                <a:defRPr/>
              </a:pPr>
              <a:t>‹#›</a:t>
            </a:fld>
            <a:endParaRPr lang="en-US"/>
          </a:p>
        </p:txBody>
      </p:sp>
      <p:sp>
        <p:nvSpPr>
          <p:cNvPr id="6"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9488303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62BB014-4B9E-49B9-8164-BB3564823922}" type="slidenum">
              <a:rPr lang="en-US"/>
              <a:pPr>
                <a:defRPr/>
              </a:pPr>
              <a:t>‹#›</a:t>
            </a:fld>
            <a:endParaRPr lang="en-US"/>
          </a:p>
        </p:txBody>
      </p:sp>
    </p:spTree>
    <p:extLst>
      <p:ext uri="{BB962C8B-B14F-4D97-AF65-F5344CB8AC3E}">
        <p14:creationId xmlns:p14="http://schemas.microsoft.com/office/powerpoint/2010/main" val="1602731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nchor="b"/>
          <a:lstStyle>
            <a:lvl1pPr>
              <a:defRPr sz="3200" cap="all" baseline="0">
                <a:solidFill>
                  <a:schemeClr val="tx1"/>
                </a:solidFill>
                <a:latin typeface="Corbe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057400" y="3657600"/>
            <a:ext cx="6400800" cy="1752600"/>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4546C08-FE39-4356-B161-99EDF780B34F}" type="slidenum">
              <a:rPr lang="en-US" smtClean="0"/>
              <a:pPr/>
              <a:t>‹#›</a:t>
            </a:fld>
            <a:endParaRPr lang="en-US"/>
          </a:p>
        </p:txBody>
      </p:sp>
    </p:spTree>
    <p:extLst>
      <p:ext uri="{BB962C8B-B14F-4D97-AF65-F5344CB8AC3E}">
        <p14:creationId xmlns:p14="http://schemas.microsoft.com/office/powerpoint/2010/main" val="2601365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400">
                <a:latin typeface="Corbel" pitchFamily="34" charset="0"/>
              </a:defRPr>
            </a:lvl1pPr>
            <a:lvl2pPr>
              <a:defRPr sz="2000">
                <a:latin typeface="Corbel" pitchFamily="34" charset="0"/>
              </a:defRPr>
            </a:lvl2pPr>
            <a:lvl3pPr>
              <a:defRPr sz="1800">
                <a:latin typeface="Corbel" pitchFamily="34" charset="0"/>
              </a:defRPr>
            </a:lvl3pPr>
            <a:lvl4pPr>
              <a:defRPr sz="1600">
                <a:latin typeface="Corbel" pitchFamily="34" charset="0"/>
              </a:defRPr>
            </a:lvl4pPr>
            <a:lvl5pPr>
              <a:defRPr sz="1400">
                <a:latin typeface="Corbe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atin typeface="Corbel" pitchFamily="34" charset="0"/>
              </a:defRPr>
            </a:lvl1pPr>
          </a:lstStyle>
          <a:p>
            <a:endParaRPr lang="en-US"/>
          </a:p>
        </p:txBody>
      </p:sp>
      <p:sp>
        <p:nvSpPr>
          <p:cNvPr id="5" name="Rectangle 5"/>
          <p:cNvSpPr>
            <a:spLocks noGrp="1" noChangeArrowheads="1"/>
          </p:cNvSpPr>
          <p:nvPr>
            <p:ph type="ftr" sz="quarter" idx="11"/>
          </p:nvPr>
        </p:nvSpPr>
        <p:spPr>
          <a:ln/>
        </p:spPr>
        <p:txBody>
          <a:bodyPr/>
          <a:lstStyle>
            <a:lvl1pPr>
              <a:defRPr>
                <a:latin typeface="Corbel" pitchFamily="34" charset="0"/>
              </a:defRPr>
            </a:lvl1pPr>
          </a:lstStyle>
          <a:p>
            <a:endParaRPr lang="en-US"/>
          </a:p>
        </p:txBody>
      </p:sp>
      <p:sp>
        <p:nvSpPr>
          <p:cNvPr id="6" name="Rectangle 6"/>
          <p:cNvSpPr>
            <a:spLocks noGrp="1" noChangeArrowheads="1"/>
          </p:cNvSpPr>
          <p:nvPr>
            <p:ph type="sldNum" sz="quarter" idx="12"/>
          </p:nvPr>
        </p:nvSpPr>
        <p:spPr>
          <a:ln/>
        </p:spPr>
        <p:txBody>
          <a:bodyPr/>
          <a:lstStyle>
            <a:lvl1pPr>
              <a:defRPr>
                <a:latin typeface="Corbel" pitchFamily="34" charset="0"/>
              </a:defRPr>
            </a:lvl1pPr>
          </a:lstStyle>
          <a:p>
            <a:fld id="{91C0E828-8E7A-48E9-88A7-E8F7D4A5FEDB}" type="slidenum">
              <a:rPr lang="en-US" smtClean="0"/>
              <a:pPr/>
              <a:t>‹#›</a:t>
            </a:fld>
            <a:endParaRPr lang="en-US"/>
          </a:p>
        </p:txBody>
      </p:sp>
    </p:spTree>
    <p:extLst>
      <p:ext uri="{BB962C8B-B14F-4D97-AF65-F5344CB8AC3E}">
        <p14:creationId xmlns:p14="http://schemas.microsoft.com/office/powerpoint/2010/main" val="881851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49123A94-F727-4640-B7FC-2D28CECA040E}" type="slidenum">
              <a:rPr lang="en-US" smtClean="0"/>
              <a:pPr/>
              <a:t>‹#›</a:t>
            </a:fld>
            <a:endParaRPr lang="en-US"/>
          </a:p>
        </p:txBody>
      </p:sp>
      <p:sp>
        <p:nvSpPr>
          <p:cNvPr id="7"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05395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3200" b="1" cap="all">
                <a:solidFill>
                  <a:schemeClr val="tx1"/>
                </a:solidFill>
                <a:latin typeface="Corbel"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Corbel"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26071CDC-B2DF-47C0-8B98-987D88EE6E1F}" type="slidenum">
              <a:rPr lang="en-US" smtClean="0"/>
              <a:pPr/>
              <a:t>‹#›</a:t>
            </a:fld>
            <a:endParaRPr lang="en-US"/>
          </a:p>
        </p:txBody>
      </p:sp>
    </p:spTree>
    <p:extLst>
      <p:ext uri="{BB962C8B-B14F-4D97-AF65-F5344CB8AC3E}">
        <p14:creationId xmlns:p14="http://schemas.microsoft.com/office/powerpoint/2010/main" val="27131199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5319BF3A-ABA7-4033-8D1E-D8653C83E687}" type="slidenum">
              <a:rPr lang="en-US" smtClean="0"/>
              <a:pPr/>
              <a:t>‹#›</a:t>
            </a:fld>
            <a:endParaRPr lang="en-US"/>
          </a:p>
        </p:txBody>
      </p:sp>
      <p:sp>
        <p:nvSpPr>
          <p:cNvPr id="9"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4510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2F5BC2-1ECC-46D6-9310-CCDAC28BCD18}" type="datetimeFigureOut">
              <a:rPr lang="en-US" smtClean="0"/>
              <a:t>9/27/16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21119332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803275"/>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22475"/>
            <a:ext cx="4040188"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219200"/>
            <a:ext cx="4041775" cy="803275"/>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22475"/>
            <a:ext cx="4041775"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F2DE5931-4642-46F0-90B1-EDA4EDED1C8C}" type="slidenum">
              <a:rPr lang="en-US" smtClean="0"/>
              <a:pPr/>
              <a:t>‹#›</a:t>
            </a:fld>
            <a:endParaRPr lang="en-US"/>
          </a:p>
        </p:txBody>
      </p:sp>
      <p:sp>
        <p:nvSpPr>
          <p:cNvPr id="10"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438598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3E011B5E-B3A6-433C-8BC1-61E63F3251A3}" type="slidenum">
              <a:rPr lang="en-US" smtClean="0"/>
              <a:pPr/>
              <a:t>‹#›</a:t>
            </a:fld>
            <a:endParaRPr lang="en-US"/>
          </a:p>
        </p:txBody>
      </p:sp>
      <p:sp>
        <p:nvSpPr>
          <p:cNvPr id="6"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811189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F089EC3A-A15E-4855-97C1-E71B76554CC0}" type="slidenum">
              <a:rPr lang="en-US" smtClean="0"/>
              <a:pPr/>
              <a:t>‹#›</a:t>
            </a:fld>
            <a:endParaRPr lang="en-US"/>
          </a:p>
        </p:txBody>
      </p:sp>
    </p:spTree>
    <p:extLst>
      <p:ext uri="{BB962C8B-B14F-4D97-AF65-F5344CB8AC3E}">
        <p14:creationId xmlns:p14="http://schemas.microsoft.com/office/powerpoint/2010/main" val="32194710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23950"/>
            <a:ext cx="3008313" cy="1162050"/>
          </a:xfrm>
          <a:prstGeom prst="rect">
            <a:avLst/>
          </a:prstGeom>
        </p:spPr>
        <p:txBody>
          <a:bodyPr anchor="b"/>
          <a:lstStyle>
            <a:lvl1pPr algn="l">
              <a:defRPr sz="2000" b="1">
                <a:solidFill>
                  <a:schemeClr val="tx1"/>
                </a:solidFill>
                <a:latin typeface="Corbe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1143000"/>
            <a:ext cx="5111750" cy="4983163"/>
          </a:xfrm>
        </p:spPr>
        <p:txBody>
          <a:bodyPr/>
          <a:lstStyle>
            <a:lvl1pPr>
              <a:defRPr sz="20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286000"/>
            <a:ext cx="3008313" cy="3840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41FA1937-DFDB-4B9C-93F3-C902A8957D9E}" type="slidenum">
              <a:rPr lang="en-US" smtClean="0"/>
              <a:pPr/>
              <a:t>‹#›</a:t>
            </a:fld>
            <a:endParaRPr lang="en-US"/>
          </a:p>
        </p:txBody>
      </p:sp>
    </p:spTree>
    <p:extLst>
      <p:ext uri="{BB962C8B-B14F-4D97-AF65-F5344CB8AC3E}">
        <p14:creationId xmlns:p14="http://schemas.microsoft.com/office/powerpoint/2010/main" val="40235093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pic>
        <p:nvPicPr>
          <p:cNvPr id="4" name="Picture 3" descr="header-banner.png"/>
          <p:cNvPicPr>
            <a:picLocks noChangeAspect="1"/>
          </p:cNvPicPr>
          <p:nvPr/>
        </p:nvPicPr>
        <p:blipFill>
          <a:blip r:embed="rId2" cstate="print"/>
          <a:srcRect/>
          <a:stretch>
            <a:fillRect/>
          </a:stretch>
        </p:blipFill>
        <p:spPr bwMode="auto">
          <a:xfrm>
            <a:off x="0" y="685800"/>
            <a:ext cx="9144000" cy="536575"/>
          </a:xfrm>
          <a:prstGeom prst="rect">
            <a:avLst/>
          </a:prstGeom>
          <a:noFill/>
          <a:ln w="9525">
            <a:noFill/>
            <a:miter lim="800000"/>
            <a:headEnd/>
            <a:tailEnd/>
          </a:ln>
        </p:spPr>
      </p:pic>
      <p:sp>
        <p:nvSpPr>
          <p:cNvPr id="2" name="Title 1"/>
          <p:cNvSpPr>
            <a:spLocks noGrp="1"/>
          </p:cNvSpPr>
          <p:nvPr>
            <p:ph type="title"/>
          </p:nvPr>
        </p:nvSpPr>
        <p:spPr>
          <a:xfrm>
            <a:off x="914400" y="723900"/>
            <a:ext cx="7315200" cy="482600"/>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4"/>
          </p:nvPr>
        </p:nvSpPr>
        <p:spPr>
          <a:xfrm>
            <a:off x="1270000" y="1947672"/>
            <a:ext cx="4572000" cy="3200400"/>
          </a:xfrm>
        </p:spPr>
        <p:txBody>
          <a:bodyPr/>
          <a:lstStyle>
            <a:lvl1pPr>
              <a:buClr>
                <a:schemeClr val="accent3"/>
              </a:buClr>
              <a:buSzPct val="80000"/>
              <a:defRPr/>
            </a:lvl1pPr>
            <a:lvl2pPr>
              <a:buClr>
                <a:schemeClr val="accent3"/>
              </a:buClr>
              <a:buSzPct val="80000"/>
              <a:defRPr/>
            </a:lvl2pPr>
            <a:lvl3pPr>
              <a:buClr>
                <a:schemeClr val="accent3"/>
              </a:buClr>
              <a:buSzPct val="80000"/>
              <a:defRPr baseline="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6749343"/>
      </p:ext>
    </p:extLst>
  </p:cSld>
  <p:clrMapOvr>
    <a:masterClrMapping/>
  </p:clrMapOvr>
  <p:transition spd="med">
    <p:fade/>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2F5BC2-1ECC-46D6-9310-CCDAC28BCD18}" type="datetimeFigureOut">
              <a:rPr lang="en-US" smtClean="0"/>
              <a:t>9/27/16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4072917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2F5BC2-1ECC-46D6-9310-CCDAC28BCD18}" type="datetimeFigureOut">
              <a:rPr lang="en-US" smtClean="0"/>
              <a:t>9/27/16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3485817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2F5BC2-1ECC-46D6-9310-CCDAC28BCD18}" type="datetimeFigureOut">
              <a:rPr lang="en-US" smtClean="0"/>
              <a:t>9/27/16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225422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F5BC2-1ECC-46D6-9310-CCDAC28BCD18}" type="datetimeFigureOut">
              <a:rPr lang="en-US" smtClean="0"/>
              <a:t>9/27/16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505173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2F5BC2-1ECC-46D6-9310-CCDAC28BCD18}" type="datetimeFigureOut">
              <a:rPr lang="en-US" smtClean="0"/>
              <a:t>9/27/16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3279132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2F5BC2-1ECC-46D6-9310-CCDAC28BCD18}" type="datetimeFigureOut">
              <a:rPr lang="en-US" smtClean="0"/>
              <a:t>9/27/16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7922162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theme" Target="../theme/theme2.xml"/><Relationship Id="rId8"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theme" Target="../theme/theme3.xml"/><Relationship Id="rId7" Type="http://schemas.openxmlformats.org/officeDocument/2006/relationships/image" Target="../media/image2.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2.png"/><Relationship Id="rId13" Type="http://schemas.openxmlformats.org/officeDocument/2006/relationships/image" Target="../media/image3.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F5BC2-1ECC-46D6-9310-CCDAC28BCD18}" type="datetimeFigureOut">
              <a:rPr lang="en-US" smtClean="0"/>
              <a:t>9/27/16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CFEEE2-709F-4F94-856E-826A0AFAC2DC}" type="slidenum">
              <a:rPr lang="en-US" smtClean="0"/>
              <a:t>‹#›</a:t>
            </a:fld>
            <a:endParaRPr lang="en-US"/>
          </a:p>
        </p:txBody>
      </p:sp>
      <p:sp>
        <p:nvSpPr>
          <p:cNvPr id="7" name="TextBox 6"/>
          <p:cNvSpPr txBox="1"/>
          <p:nvPr userDrawn="1"/>
        </p:nvSpPr>
        <p:spPr>
          <a:xfrm>
            <a:off x="69912" y="6453172"/>
            <a:ext cx="1048871" cy="369332"/>
          </a:xfrm>
          <a:prstGeom prst="rect">
            <a:avLst/>
          </a:prstGeom>
          <a:noFill/>
        </p:spPr>
        <p:txBody>
          <a:bodyPr wrap="square" rtlCol="0">
            <a:spAutoFit/>
          </a:bodyPr>
          <a:lstStyle/>
          <a:p>
            <a:fld id="{BA59B7D2-4F59-4BB4-B547-D913511CAFFF}" type="slidenum">
              <a:rPr lang="en-US" smtClean="0">
                <a:solidFill>
                  <a:schemeClr val="bg1">
                    <a:lumMod val="50000"/>
                  </a:schemeClr>
                </a:solidFill>
              </a:rPr>
              <a:t>‹#›</a:t>
            </a:fld>
            <a:r>
              <a:rPr lang="en-US" dirty="0" smtClean="0">
                <a:solidFill>
                  <a:schemeClr val="bg1">
                    <a:lumMod val="50000"/>
                  </a:schemeClr>
                </a:solidFill>
              </a:rPr>
              <a:t> of 52</a:t>
            </a:r>
            <a:endParaRPr lang="en-US" dirty="0">
              <a:solidFill>
                <a:schemeClr val="bg1">
                  <a:lumMod val="50000"/>
                </a:schemeClr>
              </a:solidFill>
            </a:endParaRPr>
          </a:p>
        </p:txBody>
      </p:sp>
    </p:spTree>
    <p:extLst>
      <p:ext uri="{BB962C8B-B14F-4D97-AF65-F5344CB8AC3E}">
        <p14:creationId xmlns:p14="http://schemas.microsoft.com/office/powerpoint/2010/main" val="4176053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0" y="0"/>
            <a:ext cx="9144000" cy="1005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pic>
        <p:nvPicPr>
          <p:cNvPr id="13" name="Picture 12" descr="AQUAVEO logo white ppt rgb.png"/>
          <p:cNvPicPr>
            <a:picLocks noChangeAspect="1"/>
          </p:cNvPicPr>
          <p:nvPr/>
        </p:nvPicPr>
        <p:blipFill>
          <a:blip r:embed="rId8" cstate="print"/>
          <a:stretch>
            <a:fillRect/>
          </a:stretch>
        </p:blipFill>
        <p:spPr>
          <a:xfrm>
            <a:off x="381000" y="262468"/>
            <a:ext cx="2052705" cy="533400"/>
          </a:xfrm>
          <a:prstGeom prst="rect">
            <a:avLst/>
          </a:prstGeom>
        </p:spPr>
      </p:pic>
      <p:sp>
        <p:nvSpPr>
          <p:cNvPr id="14" name="Rectangle 13"/>
          <p:cNvSpPr/>
          <p:nvPr/>
        </p:nvSpPr>
        <p:spPr>
          <a:xfrm>
            <a:off x="0" y="1005840"/>
            <a:ext cx="91440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sp>
        <p:nvSpPr>
          <p:cNvPr id="1028" name="Rectangle 3"/>
          <p:cNvSpPr>
            <a:spLocks noGrp="1" noChangeArrowheads="1"/>
          </p:cNvSpPr>
          <p:nvPr>
            <p:ph type="body" idx="1"/>
          </p:nvPr>
        </p:nvSpPr>
        <p:spPr bwMode="auto">
          <a:xfrm>
            <a:off x="381000" y="1295400"/>
            <a:ext cx="8382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Rectangle 4"/>
          <p:cNvSpPr>
            <a:spLocks noGrp="1" noChangeArrowheads="1"/>
          </p:cNvSpPr>
          <p:nvPr>
            <p:ph type="dt" sz="half" idx="2"/>
          </p:nvPr>
        </p:nvSpPr>
        <p:spPr bwMode="auto">
          <a:xfrm>
            <a:off x="3810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58595B"/>
                </a:solidFill>
                <a:latin typeface="+mn-lt"/>
              </a:defRPr>
            </a:lvl1pPr>
          </a:lstStyle>
          <a:p>
            <a:pPr eaLnBrk="0" fontAlgn="base" hangingPunct="0">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solidFill>
                  <a:srgbClr val="58595B"/>
                </a:solidFill>
                <a:latin typeface="+mn-lt"/>
              </a:defRPr>
            </a:lvl1pPr>
          </a:lstStyle>
          <a:p>
            <a:pPr eaLnBrk="0" fontAlgn="base" hangingPunct="0">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58595B"/>
                </a:solidFill>
                <a:latin typeface="+mn-lt"/>
              </a:defRPr>
            </a:lvl1pPr>
          </a:lstStyle>
          <a:p>
            <a:pPr eaLnBrk="0" fontAlgn="base" hangingPunct="0">
              <a:spcBef>
                <a:spcPct val="0"/>
              </a:spcBef>
              <a:spcAft>
                <a:spcPct val="0"/>
              </a:spcAft>
              <a:defRPr/>
            </a:pPr>
            <a:fld id="{53219E80-9446-4005-93E6-8384001F80D6}"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367290741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sldNum="0" hdr="0" ftr="0" dt="0"/>
  <p:txStyles>
    <p:titleStyle>
      <a:lvl1pPr algn="r" rtl="0" eaLnBrk="1" fontAlgn="base" hangingPunct="1">
        <a:spcBef>
          <a:spcPct val="0"/>
        </a:spcBef>
        <a:spcAft>
          <a:spcPct val="0"/>
        </a:spcAft>
        <a:defRPr b="1">
          <a:solidFill>
            <a:schemeClr val="bg1"/>
          </a:solidFill>
          <a:latin typeface="+mj-lt"/>
          <a:ea typeface="+mj-ea"/>
          <a:cs typeface="+mj-cs"/>
        </a:defRPr>
      </a:lvl1pPr>
      <a:lvl2pPr algn="r" rtl="0" eaLnBrk="1" fontAlgn="base" hangingPunct="1">
        <a:spcBef>
          <a:spcPct val="0"/>
        </a:spcBef>
        <a:spcAft>
          <a:spcPct val="0"/>
        </a:spcAft>
        <a:defRPr b="1">
          <a:solidFill>
            <a:schemeClr val="bg1"/>
          </a:solidFill>
          <a:latin typeface="Arial" charset="0"/>
        </a:defRPr>
      </a:lvl2pPr>
      <a:lvl3pPr algn="r" rtl="0" eaLnBrk="1" fontAlgn="base" hangingPunct="1">
        <a:spcBef>
          <a:spcPct val="0"/>
        </a:spcBef>
        <a:spcAft>
          <a:spcPct val="0"/>
        </a:spcAft>
        <a:defRPr b="1">
          <a:solidFill>
            <a:schemeClr val="bg1"/>
          </a:solidFill>
          <a:latin typeface="Arial" charset="0"/>
        </a:defRPr>
      </a:lvl3pPr>
      <a:lvl4pPr algn="r" rtl="0" eaLnBrk="1" fontAlgn="base" hangingPunct="1">
        <a:spcBef>
          <a:spcPct val="0"/>
        </a:spcBef>
        <a:spcAft>
          <a:spcPct val="0"/>
        </a:spcAft>
        <a:defRPr b="1">
          <a:solidFill>
            <a:schemeClr val="bg1"/>
          </a:solidFill>
          <a:latin typeface="Arial" charset="0"/>
        </a:defRPr>
      </a:lvl4pPr>
      <a:lvl5pPr algn="r" rtl="0" eaLnBrk="1" fontAlgn="base" hangingPunct="1">
        <a:spcBef>
          <a:spcPct val="0"/>
        </a:spcBef>
        <a:spcAft>
          <a:spcPct val="0"/>
        </a:spcAft>
        <a:defRPr b="1">
          <a:solidFill>
            <a:schemeClr val="bg1"/>
          </a:solidFill>
          <a:latin typeface="Arial" charset="0"/>
        </a:defRPr>
      </a:lvl5pPr>
      <a:lvl6pPr marL="457200" algn="r" rtl="0" eaLnBrk="1" fontAlgn="base" hangingPunct="1">
        <a:spcBef>
          <a:spcPct val="0"/>
        </a:spcBef>
        <a:spcAft>
          <a:spcPct val="0"/>
        </a:spcAft>
        <a:defRPr b="1">
          <a:solidFill>
            <a:schemeClr val="bg1"/>
          </a:solidFill>
          <a:latin typeface="Arial" charset="0"/>
        </a:defRPr>
      </a:lvl6pPr>
      <a:lvl7pPr marL="914400" algn="r" rtl="0" eaLnBrk="1" fontAlgn="base" hangingPunct="1">
        <a:spcBef>
          <a:spcPct val="0"/>
        </a:spcBef>
        <a:spcAft>
          <a:spcPct val="0"/>
        </a:spcAft>
        <a:defRPr b="1">
          <a:solidFill>
            <a:schemeClr val="bg1"/>
          </a:solidFill>
          <a:latin typeface="Arial" charset="0"/>
        </a:defRPr>
      </a:lvl7pPr>
      <a:lvl8pPr marL="1371600" algn="r" rtl="0" eaLnBrk="1" fontAlgn="base" hangingPunct="1">
        <a:spcBef>
          <a:spcPct val="0"/>
        </a:spcBef>
        <a:spcAft>
          <a:spcPct val="0"/>
        </a:spcAft>
        <a:defRPr b="1">
          <a:solidFill>
            <a:schemeClr val="bg1"/>
          </a:solidFill>
          <a:latin typeface="Arial" charset="0"/>
        </a:defRPr>
      </a:lvl8pPr>
      <a:lvl9pPr marL="1828800" algn="r" rtl="0" eaLnBrk="1" fontAlgn="base" hangingPunct="1">
        <a:spcBef>
          <a:spcPct val="0"/>
        </a:spcBef>
        <a:spcAft>
          <a:spcPct val="0"/>
        </a:spcAft>
        <a:defRPr b="1">
          <a:solidFill>
            <a:schemeClr val="bg1"/>
          </a:solidFill>
          <a:latin typeface="Arial" charset="0"/>
        </a:defRPr>
      </a:lvl9pPr>
    </p:titleStyle>
    <p:bodyStyle>
      <a:lvl1pPr marL="342900" indent="-342900" algn="l" rtl="0" eaLnBrk="1" fontAlgn="base" hangingPunct="1">
        <a:spcBef>
          <a:spcPct val="20000"/>
        </a:spcBef>
        <a:spcAft>
          <a:spcPct val="0"/>
        </a:spcAft>
        <a:buClr>
          <a:srgbClr val="58595B"/>
        </a:buClr>
        <a:buFont typeface="Wingdings" pitchFamily="2" charset="2"/>
        <a:buChar char="§"/>
        <a:defRPr sz="2400">
          <a:solidFill>
            <a:schemeClr val="tx1"/>
          </a:solidFill>
          <a:latin typeface="Corbel" pitchFamily="34" charset="0"/>
          <a:ea typeface="+mn-ea"/>
          <a:cs typeface="+mn-cs"/>
        </a:defRPr>
      </a:lvl1pPr>
      <a:lvl2pPr marL="742950" indent="-285750" algn="l" rtl="0" eaLnBrk="1" fontAlgn="base" hangingPunct="1">
        <a:spcBef>
          <a:spcPct val="20000"/>
        </a:spcBef>
        <a:spcAft>
          <a:spcPct val="0"/>
        </a:spcAft>
        <a:buClr>
          <a:srgbClr val="58595B"/>
        </a:buClr>
        <a:buFont typeface="Wingdings" pitchFamily="2" charset="2"/>
        <a:buChar char="§"/>
        <a:defRPr sz="2000">
          <a:solidFill>
            <a:schemeClr val="tx1"/>
          </a:solidFill>
          <a:latin typeface="Corbel" pitchFamily="34" charset="0"/>
        </a:defRPr>
      </a:lvl2pPr>
      <a:lvl3pPr marL="1143000" indent="-228600" algn="l" rtl="0" eaLnBrk="1" fontAlgn="base" hangingPunct="1">
        <a:spcBef>
          <a:spcPct val="20000"/>
        </a:spcBef>
        <a:spcAft>
          <a:spcPct val="0"/>
        </a:spcAft>
        <a:buClr>
          <a:srgbClr val="58595B"/>
        </a:buClr>
        <a:buFont typeface="Wingdings" pitchFamily="2" charset="2"/>
        <a:buChar char="§"/>
        <a:defRPr sz="1800">
          <a:solidFill>
            <a:schemeClr val="tx1"/>
          </a:solidFill>
          <a:latin typeface="Corbel" pitchFamily="34" charset="0"/>
        </a:defRPr>
      </a:lvl3pPr>
      <a:lvl4pPr marL="1600200" indent="-228600" algn="l" rtl="0" eaLnBrk="1" fontAlgn="base" hangingPunct="1">
        <a:spcBef>
          <a:spcPct val="20000"/>
        </a:spcBef>
        <a:spcAft>
          <a:spcPct val="0"/>
        </a:spcAft>
        <a:buClr>
          <a:srgbClr val="58595B"/>
        </a:buClr>
        <a:buFont typeface="Wingdings" pitchFamily="2" charset="2"/>
        <a:buChar char="§"/>
        <a:defRPr sz="1600">
          <a:solidFill>
            <a:schemeClr val="tx1"/>
          </a:solidFill>
          <a:latin typeface="Corbel" pitchFamily="34" charset="0"/>
        </a:defRPr>
      </a:lvl4pPr>
      <a:lvl5pPr marL="2057400" indent="-228600" algn="l" rtl="0" eaLnBrk="1" fontAlgn="base" hangingPunct="1">
        <a:spcBef>
          <a:spcPct val="20000"/>
        </a:spcBef>
        <a:spcAft>
          <a:spcPct val="0"/>
        </a:spcAft>
        <a:buClr>
          <a:srgbClr val="58595B"/>
        </a:buClr>
        <a:buFont typeface="Wingdings" pitchFamily="2" charset="2"/>
        <a:buChar char="§"/>
        <a:defRPr sz="1400">
          <a:solidFill>
            <a:schemeClr val="tx1"/>
          </a:solidFill>
          <a:latin typeface="Corbel" pitchFamily="34" charset="0"/>
        </a:defRPr>
      </a:lvl5pPr>
      <a:lvl6pPr marL="25146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6pPr>
      <a:lvl7pPr marL="29718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7pPr>
      <a:lvl8pPr marL="34290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8pPr>
      <a:lvl9pPr marL="38862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0" y="0"/>
            <a:ext cx="9144000" cy="1005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pic>
        <p:nvPicPr>
          <p:cNvPr id="13" name="Picture 12" descr="AQUAVEO logo white ppt rgb.png"/>
          <p:cNvPicPr>
            <a:picLocks noChangeAspect="1"/>
          </p:cNvPicPr>
          <p:nvPr/>
        </p:nvPicPr>
        <p:blipFill>
          <a:blip r:embed="rId7" cstate="print"/>
          <a:stretch>
            <a:fillRect/>
          </a:stretch>
        </p:blipFill>
        <p:spPr>
          <a:xfrm>
            <a:off x="381000" y="262468"/>
            <a:ext cx="2052705" cy="533400"/>
          </a:xfrm>
          <a:prstGeom prst="rect">
            <a:avLst/>
          </a:prstGeom>
        </p:spPr>
      </p:pic>
      <p:sp>
        <p:nvSpPr>
          <p:cNvPr id="14" name="Rectangle 13"/>
          <p:cNvSpPr/>
          <p:nvPr/>
        </p:nvSpPr>
        <p:spPr>
          <a:xfrm>
            <a:off x="0" y="1005840"/>
            <a:ext cx="91440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sp>
        <p:nvSpPr>
          <p:cNvPr id="1028" name="Rectangle 3"/>
          <p:cNvSpPr>
            <a:spLocks noGrp="1" noChangeArrowheads="1"/>
          </p:cNvSpPr>
          <p:nvPr>
            <p:ph type="body" idx="1"/>
          </p:nvPr>
        </p:nvSpPr>
        <p:spPr bwMode="auto">
          <a:xfrm>
            <a:off x="381000" y="1295400"/>
            <a:ext cx="8382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Rectangle 4"/>
          <p:cNvSpPr>
            <a:spLocks noGrp="1" noChangeArrowheads="1"/>
          </p:cNvSpPr>
          <p:nvPr>
            <p:ph type="dt" sz="half" idx="2"/>
          </p:nvPr>
        </p:nvSpPr>
        <p:spPr bwMode="auto">
          <a:xfrm>
            <a:off x="3810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58595B"/>
                </a:solidFill>
                <a:latin typeface="+mn-lt"/>
              </a:defRPr>
            </a:lvl1pPr>
          </a:lstStyle>
          <a:p>
            <a:pPr eaLnBrk="0" fontAlgn="base" hangingPunct="0">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solidFill>
                  <a:srgbClr val="58595B"/>
                </a:solidFill>
                <a:latin typeface="+mn-lt"/>
              </a:defRPr>
            </a:lvl1pPr>
          </a:lstStyle>
          <a:p>
            <a:pPr eaLnBrk="0" fontAlgn="base" hangingPunct="0">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58595B"/>
                </a:solidFill>
                <a:latin typeface="+mn-lt"/>
              </a:defRPr>
            </a:lvl1pPr>
          </a:lstStyle>
          <a:p>
            <a:pPr eaLnBrk="0" fontAlgn="base" hangingPunct="0">
              <a:spcBef>
                <a:spcPct val="0"/>
              </a:spcBef>
              <a:spcAft>
                <a:spcPct val="0"/>
              </a:spcAft>
              <a:defRPr/>
            </a:pPr>
            <a:fld id="{53219E80-9446-4005-93E6-8384001F80D6}"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420514500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r" rtl="0" eaLnBrk="1" fontAlgn="base" hangingPunct="1">
        <a:spcBef>
          <a:spcPct val="0"/>
        </a:spcBef>
        <a:spcAft>
          <a:spcPct val="0"/>
        </a:spcAft>
        <a:defRPr b="1">
          <a:solidFill>
            <a:schemeClr val="bg1"/>
          </a:solidFill>
          <a:latin typeface="+mj-lt"/>
          <a:ea typeface="+mj-ea"/>
          <a:cs typeface="+mj-cs"/>
        </a:defRPr>
      </a:lvl1pPr>
      <a:lvl2pPr algn="r" rtl="0" eaLnBrk="1" fontAlgn="base" hangingPunct="1">
        <a:spcBef>
          <a:spcPct val="0"/>
        </a:spcBef>
        <a:spcAft>
          <a:spcPct val="0"/>
        </a:spcAft>
        <a:defRPr b="1">
          <a:solidFill>
            <a:schemeClr val="bg1"/>
          </a:solidFill>
          <a:latin typeface="Arial" charset="0"/>
        </a:defRPr>
      </a:lvl2pPr>
      <a:lvl3pPr algn="r" rtl="0" eaLnBrk="1" fontAlgn="base" hangingPunct="1">
        <a:spcBef>
          <a:spcPct val="0"/>
        </a:spcBef>
        <a:spcAft>
          <a:spcPct val="0"/>
        </a:spcAft>
        <a:defRPr b="1">
          <a:solidFill>
            <a:schemeClr val="bg1"/>
          </a:solidFill>
          <a:latin typeface="Arial" charset="0"/>
        </a:defRPr>
      </a:lvl3pPr>
      <a:lvl4pPr algn="r" rtl="0" eaLnBrk="1" fontAlgn="base" hangingPunct="1">
        <a:spcBef>
          <a:spcPct val="0"/>
        </a:spcBef>
        <a:spcAft>
          <a:spcPct val="0"/>
        </a:spcAft>
        <a:defRPr b="1">
          <a:solidFill>
            <a:schemeClr val="bg1"/>
          </a:solidFill>
          <a:latin typeface="Arial" charset="0"/>
        </a:defRPr>
      </a:lvl4pPr>
      <a:lvl5pPr algn="r" rtl="0" eaLnBrk="1" fontAlgn="base" hangingPunct="1">
        <a:spcBef>
          <a:spcPct val="0"/>
        </a:spcBef>
        <a:spcAft>
          <a:spcPct val="0"/>
        </a:spcAft>
        <a:defRPr b="1">
          <a:solidFill>
            <a:schemeClr val="bg1"/>
          </a:solidFill>
          <a:latin typeface="Arial" charset="0"/>
        </a:defRPr>
      </a:lvl5pPr>
      <a:lvl6pPr marL="457200" algn="r" rtl="0" eaLnBrk="1" fontAlgn="base" hangingPunct="1">
        <a:spcBef>
          <a:spcPct val="0"/>
        </a:spcBef>
        <a:spcAft>
          <a:spcPct val="0"/>
        </a:spcAft>
        <a:defRPr b="1">
          <a:solidFill>
            <a:schemeClr val="bg1"/>
          </a:solidFill>
          <a:latin typeface="Arial" charset="0"/>
        </a:defRPr>
      </a:lvl6pPr>
      <a:lvl7pPr marL="914400" algn="r" rtl="0" eaLnBrk="1" fontAlgn="base" hangingPunct="1">
        <a:spcBef>
          <a:spcPct val="0"/>
        </a:spcBef>
        <a:spcAft>
          <a:spcPct val="0"/>
        </a:spcAft>
        <a:defRPr b="1">
          <a:solidFill>
            <a:schemeClr val="bg1"/>
          </a:solidFill>
          <a:latin typeface="Arial" charset="0"/>
        </a:defRPr>
      </a:lvl7pPr>
      <a:lvl8pPr marL="1371600" algn="r" rtl="0" eaLnBrk="1" fontAlgn="base" hangingPunct="1">
        <a:spcBef>
          <a:spcPct val="0"/>
        </a:spcBef>
        <a:spcAft>
          <a:spcPct val="0"/>
        </a:spcAft>
        <a:defRPr b="1">
          <a:solidFill>
            <a:schemeClr val="bg1"/>
          </a:solidFill>
          <a:latin typeface="Arial" charset="0"/>
        </a:defRPr>
      </a:lvl8pPr>
      <a:lvl9pPr marL="1828800" algn="r" rtl="0" eaLnBrk="1" fontAlgn="base" hangingPunct="1">
        <a:spcBef>
          <a:spcPct val="0"/>
        </a:spcBef>
        <a:spcAft>
          <a:spcPct val="0"/>
        </a:spcAft>
        <a:defRPr b="1">
          <a:solidFill>
            <a:schemeClr val="bg1"/>
          </a:solidFill>
          <a:latin typeface="Arial" charset="0"/>
        </a:defRPr>
      </a:lvl9pPr>
    </p:titleStyle>
    <p:bodyStyle>
      <a:lvl1pPr marL="342900" indent="-342900" algn="l" rtl="0" eaLnBrk="1" fontAlgn="base" hangingPunct="1">
        <a:spcBef>
          <a:spcPct val="20000"/>
        </a:spcBef>
        <a:spcAft>
          <a:spcPct val="0"/>
        </a:spcAft>
        <a:buClr>
          <a:srgbClr val="58595B"/>
        </a:buClr>
        <a:buFont typeface="Wingdings" pitchFamily="2" charset="2"/>
        <a:buChar char="§"/>
        <a:defRPr sz="2400">
          <a:solidFill>
            <a:schemeClr val="tx1"/>
          </a:solidFill>
          <a:latin typeface="Corbel" pitchFamily="34" charset="0"/>
          <a:ea typeface="+mn-ea"/>
          <a:cs typeface="+mn-cs"/>
        </a:defRPr>
      </a:lvl1pPr>
      <a:lvl2pPr marL="742950" indent="-285750" algn="l" rtl="0" eaLnBrk="1" fontAlgn="base" hangingPunct="1">
        <a:spcBef>
          <a:spcPct val="20000"/>
        </a:spcBef>
        <a:spcAft>
          <a:spcPct val="0"/>
        </a:spcAft>
        <a:buClr>
          <a:srgbClr val="58595B"/>
        </a:buClr>
        <a:buFont typeface="Wingdings" pitchFamily="2" charset="2"/>
        <a:buChar char="§"/>
        <a:defRPr sz="2000">
          <a:solidFill>
            <a:schemeClr val="tx1"/>
          </a:solidFill>
          <a:latin typeface="Corbel" pitchFamily="34" charset="0"/>
        </a:defRPr>
      </a:lvl2pPr>
      <a:lvl3pPr marL="1143000" indent="-228600" algn="l" rtl="0" eaLnBrk="1" fontAlgn="base" hangingPunct="1">
        <a:spcBef>
          <a:spcPct val="20000"/>
        </a:spcBef>
        <a:spcAft>
          <a:spcPct val="0"/>
        </a:spcAft>
        <a:buClr>
          <a:srgbClr val="58595B"/>
        </a:buClr>
        <a:buFont typeface="Wingdings" pitchFamily="2" charset="2"/>
        <a:buChar char="§"/>
        <a:defRPr sz="1800">
          <a:solidFill>
            <a:schemeClr val="tx1"/>
          </a:solidFill>
          <a:latin typeface="Corbel" pitchFamily="34" charset="0"/>
        </a:defRPr>
      </a:lvl3pPr>
      <a:lvl4pPr marL="1600200" indent="-228600" algn="l" rtl="0" eaLnBrk="1" fontAlgn="base" hangingPunct="1">
        <a:spcBef>
          <a:spcPct val="20000"/>
        </a:spcBef>
        <a:spcAft>
          <a:spcPct val="0"/>
        </a:spcAft>
        <a:buClr>
          <a:srgbClr val="58595B"/>
        </a:buClr>
        <a:buFont typeface="Wingdings" pitchFamily="2" charset="2"/>
        <a:buChar char="§"/>
        <a:defRPr sz="1600">
          <a:solidFill>
            <a:schemeClr val="tx1"/>
          </a:solidFill>
          <a:latin typeface="Corbel" pitchFamily="34" charset="0"/>
        </a:defRPr>
      </a:lvl4pPr>
      <a:lvl5pPr marL="2057400" indent="-228600" algn="l" rtl="0" eaLnBrk="1" fontAlgn="base" hangingPunct="1">
        <a:spcBef>
          <a:spcPct val="20000"/>
        </a:spcBef>
        <a:spcAft>
          <a:spcPct val="0"/>
        </a:spcAft>
        <a:buClr>
          <a:srgbClr val="58595B"/>
        </a:buClr>
        <a:buFont typeface="Wingdings" pitchFamily="2" charset="2"/>
        <a:buChar char="§"/>
        <a:defRPr sz="1400">
          <a:solidFill>
            <a:schemeClr val="tx1"/>
          </a:solidFill>
          <a:latin typeface="Corbel" pitchFamily="34" charset="0"/>
        </a:defRPr>
      </a:lvl5pPr>
      <a:lvl6pPr marL="25146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6pPr>
      <a:lvl7pPr marL="29718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7pPr>
      <a:lvl8pPr marL="34290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8pPr>
      <a:lvl9pPr marL="38862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0" y="0"/>
            <a:ext cx="9144000" cy="1005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pic>
        <p:nvPicPr>
          <p:cNvPr id="13" name="Picture 12" descr="AQUAVEO logo white ppt rgb.png"/>
          <p:cNvPicPr>
            <a:picLocks noChangeAspect="1"/>
          </p:cNvPicPr>
          <p:nvPr/>
        </p:nvPicPr>
        <p:blipFill>
          <a:blip r:embed="rId12" cstate="print"/>
          <a:stretch>
            <a:fillRect/>
          </a:stretch>
        </p:blipFill>
        <p:spPr>
          <a:xfrm>
            <a:off x="381000" y="262468"/>
            <a:ext cx="2052705" cy="533400"/>
          </a:xfrm>
          <a:prstGeom prst="rect">
            <a:avLst/>
          </a:prstGeom>
        </p:spPr>
      </p:pic>
      <p:sp>
        <p:nvSpPr>
          <p:cNvPr id="14" name="Rectangle 13"/>
          <p:cNvSpPr/>
          <p:nvPr/>
        </p:nvSpPr>
        <p:spPr>
          <a:xfrm>
            <a:off x="0" y="1005840"/>
            <a:ext cx="91440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pic>
        <p:nvPicPr>
          <p:cNvPr id="1034" name="Picture 10"/>
          <p:cNvPicPr>
            <a:picLocks noChangeAspect="1" noChangeArrowheads="1"/>
          </p:cNvPicPr>
          <p:nvPr/>
        </p:nvPicPr>
        <p:blipFill>
          <a:blip r:embed="rId13" cstate="print"/>
          <a:srcRect/>
          <a:stretch>
            <a:fillRect/>
          </a:stretch>
        </p:blipFill>
        <p:spPr bwMode="auto">
          <a:xfrm>
            <a:off x="-9525" y="5857875"/>
            <a:ext cx="9153525" cy="1000125"/>
          </a:xfrm>
          <a:prstGeom prst="rect">
            <a:avLst/>
          </a:prstGeom>
          <a:noFill/>
          <a:ln w="9525">
            <a:noFill/>
            <a:miter lim="800000"/>
            <a:headEnd/>
            <a:tailEnd/>
          </a:ln>
          <a:effectLst/>
        </p:spPr>
      </p:pic>
      <p:sp>
        <p:nvSpPr>
          <p:cNvPr id="1028" name="Rectangle 3"/>
          <p:cNvSpPr>
            <a:spLocks noGrp="1" noChangeArrowheads="1"/>
          </p:cNvSpPr>
          <p:nvPr>
            <p:ph type="body" idx="1"/>
          </p:nvPr>
        </p:nvSpPr>
        <p:spPr bwMode="auto">
          <a:xfrm>
            <a:off x="381000" y="1295400"/>
            <a:ext cx="83820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Rectangle 4"/>
          <p:cNvSpPr>
            <a:spLocks noGrp="1" noChangeArrowheads="1"/>
          </p:cNvSpPr>
          <p:nvPr>
            <p:ph type="dt" sz="half" idx="2"/>
          </p:nvPr>
        </p:nvSpPr>
        <p:spPr bwMode="auto">
          <a:xfrm>
            <a:off x="3810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58595B"/>
                </a:solidFill>
                <a:latin typeface="+mn-lt"/>
              </a:defRPr>
            </a:lvl1pPr>
          </a:lstStyle>
          <a:p>
            <a:pPr eaLnBrk="0" fontAlgn="base" hangingPunct="0">
              <a:spcBef>
                <a:spcPct val="0"/>
              </a:spcBef>
              <a:spcAft>
                <a:spcPct val="0"/>
              </a:spcAft>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solidFill>
                  <a:srgbClr val="58595B"/>
                </a:solidFill>
                <a:latin typeface="+mn-lt"/>
              </a:defRPr>
            </a:lvl1pPr>
          </a:lstStyle>
          <a:p>
            <a:pPr eaLnBrk="0" fontAlgn="base" hangingPunct="0">
              <a:spcBef>
                <a:spcPct val="0"/>
              </a:spcBef>
              <a:spcAft>
                <a:spcPct val="0"/>
              </a:spcAft>
            </a:pPr>
            <a:endParaRPr lang="en-US"/>
          </a:p>
        </p:txBody>
      </p:sp>
      <p:sp>
        <p:nvSpPr>
          <p:cNvPr id="1030" name="Rectangle 6"/>
          <p:cNvSpPr>
            <a:spLocks noGrp="1" noChangeArrowheads="1"/>
          </p:cNvSpPr>
          <p:nvPr>
            <p:ph type="sldNum" sz="quarter" idx="4"/>
          </p:nvPr>
        </p:nvSpPr>
        <p:spPr bwMode="auto">
          <a:xfrm>
            <a:off x="65532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58595B"/>
                </a:solidFill>
                <a:latin typeface="+mn-lt"/>
              </a:defRPr>
            </a:lvl1pPr>
          </a:lstStyle>
          <a:p>
            <a:pPr eaLnBrk="0" fontAlgn="base" hangingPunct="0">
              <a:spcBef>
                <a:spcPct val="0"/>
              </a:spcBef>
              <a:spcAft>
                <a:spcPct val="0"/>
              </a:spcAft>
            </a:pPr>
            <a:fld id="{49123A94-F727-4640-B7FC-2D28CECA040E}" type="slidenum">
              <a:rPr lang="en-US"/>
              <a:pPr eaLnBrk="0" fontAlgn="base" hangingPunct="0">
                <a:spcBef>
                  <a:spcPct val="0"/>
                </a:spcBef>
                <a:spcAft>
                  <a:spcPct val="0"/>
                </a:spcAft>
              </a:pPr>
              <a:t>‹#›</a:t>
            </a:fld>
            <a:endParaRPr lang="en-US"/>
          </a:p>
        </p:txBody>
      </p:sp>
    </p:spTree>
    <p:extLst>
      <p:ext uri="{BB962C8B-B14F-4D97-AF65-F5344CB8AC3E}">
        <p14:creationId xmlns:p14="http://schemas.microsoft.com/office/powerpoint/2010/main" val="376256721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sldNum="0" hdr="0" ftr="0" dt="0"/>
  <p:txStyles>
    <p:titleStyle>
      <a:lvl1pPr algn="r" rtl="0" eaLnBrk="1" fontAlgn="base" hangingPunct="1">
        <a:spcBef>
          <a:spcPct val="0"/>
        </a:spcBef>
        <a:spcAft>
          <a:spcPct val="0"/>
        </a:spcAft>
        <a:defRPr b="1">
          <a:solidFill>
            <a:schemeClr val="bg1"/>
          </a:solidFill>
          <a:latin typeface="+mj-lt"/>
          <a:ea typeface="+mj-ea"/>
          <a:cs typeface="+mj-cs"/>
        </a:defRPr>
      </a:lvl1pPr>
      <a:lvl2pPr algn="r" rtl="0" eaLnBrk="1" fontAlgn="base" hangingPunct="1">
        <a:spcBef>
          <a:spcPct val="0"/>
        </a:spcBef>
        <a:spcAft>
          <a:spcPct val="0"/>
        </a:spcAft>
        <a:defRPr b="1">
          <a:solidFill>
            <a:schemeClr val="bg1"/>
          </a:solidFill>
          <a:latin typeface="Arial" charset="0"/>
        </a:defRPr>
      </a:lvl2pPr>
      <a:lvl3pPr algn="r" rtl="0" eaLnBrk="1" fontAlgn="base" hangingPunct="1">
        <a:spcBef>
          <a:spcPct val="0"/>
        </a:spcBef>
        <a:spcAft>
          <a:spcPct val="0"/>
        </a:spcAft>
        <a:defRPr b="1">
          <a:solidFill>
            <a:schemeClr val="bg1"/>
          </a:solidFill>
          <a:latin typeface="Arial" charset="0"/>
        </a:defRPr>
      </a:lvl3pPr>
      <a:lvl4pPr algn="r" rtl="0" eaLnBrk="1" fontAlgn="base" hangingPunct="1">
        <a:spcBef>
          <a:spcPct val="0"/>
        </a:spcBef>
        <a:spcAft>
          <a:spcPct val="0"/>
        </a:spcAft>
        <a:defRPr b="1">
          <a:solidFill>
            <a:schemeClr val="bg1"/>
          </a:solidFill>
          <a:latin typeface="Arial" charset="0"/>
        </a:defRPr>
      </a:lvl4pPr>
      <a:lvl5pPr algn="r" rtl="0" eaLnBrk="1" fontAlgn="base" hangingPunct="1">
        <a:spcBef>
          <a:spcPct val="0"/>
        </a:spcBef>
        <a:spcAft>
          <a:spcPct val="0"/>
        </a:spcAft>
        <a:defRPr b="1">
          <a:solidFill>
            <a:schemeClr val="bg1"/>
          </a:solidFill>
          <a:latin typeface="Arial" charset="0"/>
        </a:defRPr>
      </a:lvl5pPr>
      <a:lvl6pPr marL="457200" algn="r" rtl="0" eaLnBrk="1" fontAlgn="base" hangingPunct="1">
        <a:spcBef>
          <a:spcPct val="0"/>
        </a:spcBef>
        <a:spcAft>
          <a:spcPct val="0"/>
        </a:spcAft>
        <a:defRPr b="1">
          <a:solidFill>
            <a:schemeClr val="bg1"/>
          </a:solidFill>
          <a:latin typeface="Arial" charset="0"/>
        </a:defRPr>
      </a:lvl6pPr>
      <a:lvl7pPr marL="914400" algn="r" rtl="0" eaLnBrk="1" fontAlgn="base" hangingPunct="1">
        <a:spcBef>
          <a:spcPct val="0"/>
        </a:spcBef>
        <a:spcAft>
          <a:spcPct val="0"/>
        </a:spcAft>
        <a:defRPr b="1">
          <a:solidFill>
            <a:schemeClr val="bg1"/>
          </a:solidFill>
          <a:latin typeface="Arial" charset="0"/>
        </a:defRPr>
      </a:lvl7pPr>
      <a:lvl8pPr marL="1371600" algn="r" rtl="0" eaLnBrk="1" fontAlgn="base" hangingPunct="1">
        <a:spcBef>
          <a:spcPct val="0"/>
        </a:spcBef>
        <a:spcAft>
          <a:spcPct val="0"/>
        </a:spcAft>
        <a:defRPr b="1">
          <a:solidFill>
            <a:schemeClr val="bg1"/>
          </a:solidFill>
          <a:latin typeface="Arial" charset="0"/>
        </a:defRPr>
      </a:lvl8pPr>
      <a:lvl9pPr marL="1828800" algn="r" rtl="0" eaLnBrk="1" fontAlgn="base" hangingPunct="1">
        <a:spcBef>
          <a:spcPct val="0"/>
        </a:spcBef>
        <a:spcAft>
          <a:spcPct val="0"/>
        </a:spcAft>
        <a:defRPr b="1">
          <a:solidFill>
            <a:schemeClr val="bg1"/>
          </a:solidFill>
          <a:latin typeface="Arial" charset="0"/>
        </a:defRPr>
      </a:lvl9pPr>
    </p:titleStyle>
    <p:bodyStyle>
      <a:lvl1pPr marL="342900" indent="-342900" algn="l" rtl="0" eaLnBrk="1" fontAlgn="base" hangingPunct="1">
        <a:spcBef>
          <a:spcPct val="20000"/>
        </a:spcBef>
        <a:spcAft>
          <a:spcPct val="0"/>
        </a:spcAft>
        <a:buClr>
          <a:srgbClr val="58595B"/>
        </a:buClr>
        <a:buFont typeface="Wingdings" pitchFamily="2" charset="2"/>
        <a:buChar char="§"/>
        <a:defRPr sz="2400">
          <a:solidFill>
            <a:schemeClr val="tx1"/>
          </a:solidFill>
          <a:latin typeface="Corbel" pitchFamily="34" charset="0"/>
          <a:ea typeface="+mn-ea"/>
          <a:cs typeface="+mn-cs"/>
        </a:defRPr>
      </a:lvl1pPr>
      <a:lvl2pPr marL="742950" indent="-285750" algn="l" rtl="0" eaLnBrk="1" fontAlgn="base" hangingPunct="1">
        <a:spcBef>
          <a:spcPct val="20000"/>
        </a:spcBef>
        <a:spcAft>
          <a:spcPct val="0"/>
        </a:spcAft>
        <a:buClr>
          <a:srgbClr val="58595B"/>
        </a:buClr>
        <a:buFont typeface="Wingdings" pitchFamily="2" charset="2"/>
        <a:buChar char="§"/>
        <a:defRPr sz="2000">
          <a:solidFill>
            <a:schemeClr val="tx1"/>
          </a:solidFill>
          <a:latin typeface="Corbel" pitchFamily="34" charset="0"/>
        </a:defRPr>
      </a:lvl2pPr>
      <a:lvl3pPr marL="1143000" indent="-228600" algn="l" rtl="0" eaLnBrk="1" fontAlgn="base" hangingPunct="1">
        <a:spcBef>
          <a:spcPct val="20000"/>
        </a:spcBef>
        <a:spcAft>
          <a:spcPct val="0"/>
        </a:spcAft>
        <a:buClr>
          <a:srgbClr val="58595B"/>
        </a:buClr>
        <a:buFont typeface="Wingdings" pitchFamily="2" charset="2"/>
        <a:buChar char="§"/>
        <a:defRPr sz="1800">
          <a:solidFill>
            <a:schemeClr val="tx1"/>
          </a:solidFill>
          <a:latin typeface="Corbel" pitchFamily="34" charset="0"/>
        </a:defRPr>
      </a:lvl3pPr>
      <a:lvl4pPr marL="1600200" indent="-228600" algn="l" rtl="0" eaLnBrk="1" fontAlgn="base" hangingPunct="1">
        <a:spcBef>
          <a:spcPct val="20000"/>
        </a:spcBef>
        <a:spcAft>
          <a:spcPct val="0"/>
        </a:spcAft>
        <a:buClr>
          <a:srgbClr val="58595B"/>
        </a:buClr>
        <a:buFont typeface="Wingdings" pitchFamily="2" charset="2"/>
        <a:buChar char="§"/>
        <a:defRPr sz="1600">
          <a:solidFill>
            <a:schemeClr val="tx1"/>
          </a:solidFill>
          <a:latin typeface="Corbel" pitchFamily="34" charset="0"/>
        </a:defRPr>
      </a:lvl4pPr>
      <a:lvl5pPr marL="2057400" indent="-228600" algn="l" rtl="0" eaLnBrk="1" fontAlgn="base" hangingPunct="1">
        <a:spcBef>
          <a:spcPct val="20000"/>
        </a:spcBef>
        <a:spcAft>
          <a:spcPct val="0"/>
        </a:spcAft>
        <a:buClr>
          <a:srgbClr val="58595B"/>
        </a:buClr>
        <a:buFont typeface="Wingdings" pitchFamily="2" charset="2"/>
        <a:buChar char="§"/>
        <a:defRPr sz="1400">
          <a:solidFill>
            <a:schemeClr val="tx1"/>
          </a:solidFill>
          <a:latin typeface="Corbel" pitchFamily="34" charset="0"/>
        </a:defRPr>
      </a:lvl5pPr>
      <a:lvl6pPr marL="25146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6pPr>
      <a:lvl7pPr marL="29718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7pPr>
      <a:lvl8pPr marL="34290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8pPr>
      <a:lvl9pPr marL="38862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2.wmf"/><Relationship Id="rId4" Type="http://schemas.openxmlformats.org/officeDocument/2006/relationships/image" Target="../media/image33.wmf"/><Relationship Id="rId5" Type="http://schemas.openxmlformats.org/officeDocument/2006/relationships/image" Target="../media/image34.wmf"/><Relationship Id="rId6" Type="http://schemas.openxmlformats.org/officeDocument/2006/relationships/image" Target="../media/image35.wmf"/><Relationship Id="rId7" Type="http://schemas.openxmlformats.org/officeDocument/2006/relationships/image" Target="../media/image36.wm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38.wmf"/><Relationship Id="rId5" Type="http://schemas.openxmlformats.org/officeDocument/2006/relationships/oleObject" Target="../embeddings/oleObject1.bin"/><Relationship Id="rId6" Type="http://schemas.openxmlformats.org/officeDocument/2006/relationships/image" Target="../media/image37.w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2.bin"/><Relationship Id="rId5" Type="http://schemas.openxmlformats.org/officeDocument/2006/relationships/image" Target="../media/image4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odeplex.com/Download?ProjectName=HydroServer&amp;DownloadId=349176" TargetMode="External"/><Relationship Id="rId3" Type="http://schemas.openxmlformats.org/officeDocument/2006/relationships/hyperlink" Target="http://dx.doi.org/10.1029/2007WR006392"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hyperlink" Target="http://hydrolab.com/products/hydrolabms5.as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hyperlink" Target="http://hydrolab.com/products/hydrolabms5.asp" TargetMode="External"/><Relationship Id="rId4" Type="http://schemas.openxmlformats.org/officeDocument/2006/relationships/image" Target="../media/image5.jpeg"/><Relationship Id="rId5" Type="http://schemas.openxmlformats.org/officeDocument/2006/relationships/image" Target="../media/image11.jpeg"/><Relationship Id="rId6"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96935"/>
            <a:ext cx="7772400" cy="2803515"/>
          </a:xfrm>
        </p:spPr>
        <p:txBody>
          <a:bodyPr>
            <a:normAutofit/>
          </a:bodyPr>
          <a:lstStyle/>
          <a:p>
            <a:r>
              <a:rPr lang="en-US" sz="6000" dirty="0" smtClean="0"/>
              <a:t>Data Models</a:t>
            </a:r>
            <a:endParaRPr lang="en-US" sz="6000" dirty="0"/>
          </a:p>
        </p:txBody>
      </p:sp>
      <p:sp>
        <p:nvSpPr>
          <p:cNvPr id="3" name="Subtitle 2"/>
          <p:cNvSpPr>
            <a:spLocks noGrp="1"/>
          </p:cNvSpPr>
          <p:nvPr>
            <p:ph type="subTitle" idx="1"/>
          </p:nvPr>
        </p:nvSpPr>
        <p:spPr/>
        <p:txBody>
          <a:bodyPr/>
          <a:lstStyle/>
          <a:p>
            <a:r>
              <a:rPr lang="en-US" b="1" dirty="0" smtClean="0">
                <a:solidFill>
                  <a:srgbClr val="002060"/>
                </a:solidFill>
              </a:rPr>
              <a:t>Jeffery S. Horsburgh</a:t>
            </a:r>
          </a:p>
          <a:p>
            <a:r>
              <a:rPr lang="en-US" dirty="0" smtClean="0"/>
              <a:t>Hydroinformatics</a:t>
            </a:r>
          </a:p>
          <a:p>
            <a:r>
              <a:rPr lang="en-US" dirty="0" smtClean="0"/>
              <a:t>Fall </a:t>
            </a:r>
            <a:r>
              <a:rPr lang="en-US" dirty="0" smtClean="0"/>
              <a:t>2016</a:t>
            </a:r>
            <a:endParaRPr lang="en-US" dirty="0"/>
          </a:p>
        </p:txBody>
      </p:sp>
      <p:pic>
        <p:nvPicPr>
          <p:cNvPr id="4" name="Picture 16" descr="nsf4c"/>
          <p:cNvPicPr>
            <a:picLocks noChangeAspect="1" noChangeArrowheads="1"/>
          </p:cNvPicPr>
          <p:nvPr/>
        </p:nvPicPr>
        <p:blipFill>
          <a:blip r:embed="rId2"/>
          <a:srcRect/>
          <a:stretch>
            <a:fillRect/>
          </a:stretch>
        </p:blipFill>
        <p:spPr bwMode="auto">
          <a:xfrm>
            <a:off x="7640583" y="5526744"/>
            <a:ext cx="876300" cy="876300"/>
          </a:xfrm>
          <a:prstGeom prst="rect">
            <a:avLst/>
          </a:prstGeom>
          <a:noFill/>
          <a:ln w="9525">
            <a:noFill/>
            <a:miter lim="800000"/>
            <a:headEnd/>
            <a:tailEnd/>
          </a:ln>
        </p:spPr>
      </p:pic>
      <p:sp>
        <p:nvSpPr>
          <p:cNvPr id="7" name="TextBox 6"/>
          <p:cNvSpPr txBox="1"/>
          <p:nvPr/>
        </p:nvSpPr>
        <p:spPr>
          <a:xfrm>
            <a:off x="7056441" y="6363429"/>
            <a:ext cx="2087560" cy="646331"/>
          </a:xfrm>
          <a:prstGeom prst="rect">
            <a:avLst/>
          </a:prstGeom>
          <a:noFill/>
        </p:spPr>
        <p:txBody>
          <a:bodyPr wrap="square" rtlCol="0">
            <a:spAutoFit/>
          </a:bodyPr>
          <a:lstStyle/>
          <a:p>
            <a:pPr algn="ctr"/>
            <a:r>
              <a:rPr lang="en-US" sz="900" dirty="0"/>
              <a:t>This work was funded by National Science Foundation </a:t>
            </a:r>
            <a:r>
              <a:rPr lang="en-US" sz="900" dirty="0" smtClean="0"/>
              <a:t>Grants </a:t>
            </a:r>
            <a:r>
              <a:rPr lang="en-US" sz="900" dirty="0"/>
              <a:t>EPS </a:t>
            </a:r>
            <a:r>
              <a:rPr lang="en-US" sz="900" dirty="0" smtClean="0"/>
              <a:t>1135482 and EPS 1208732</a:t>
            </a:r>
            <a:endParaRPr lang="en-US" sz="900" dirty="0"/>
          </a:p>
          <a:p>
            <a:pPr algn="ctr"/>
            <a:endParaRPr lang="en-US" sz="900" dirty="0"/>
          </a:p>
        </p:txBody>
      </p:sp>
    </p:spTree>
    <p:extLst>
      <p:ext uri="{BB962C8B-B14F-4D97-AF65-F5344CB8AC3E}">
        <p14:creationId xmlns:p14="http://schemas.microsoft.com/office/powerpoint/2010/main" val="3075043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163762"/>
          </a:xfrm>
        </p:spPr>
        <p:txBody>
          <a:bodyPr>
            <a:normAutofit/>
          </a:bodyPr>
          <a:lstStyle/>
          <a:p>
            <a:r>
              <a:rPr lang="en-US" dirty="0" smtClean="0"/>
              <a:t>What are the different types of data models?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248872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 Models</a:t>
            </a:r>
            <a:endParaRPr lang="en-US" dirty="0"/>
          </a:p>
        </p:txBody>
      </p:sp>
      <p:sp>
        <p:nvSpPr>
          <p:cNvPr id="3" name="Content Placeholder 2"/>
          <p:cNvSpPr>
            <a:spLocks noGrp="1"/>
          </p:cNvSpPr>
          <p:nvPr>
            <p:ph idx="1"/>
          </p:nvPr>
        </p:nvSpPr>
        <p:spPr/>
        <p:txBody>
          <a:bodyPr/>
          <a:lstStyle/>
          <a:p>
            <a:r>
              <a:rPr lang="en-US" b="1" dirty="0" smtClean="0"/>
              <a:t>Relational data models </a:t>
            </a:r>
            <a:r>
              <a:rPr lang="en-US" dirty="0" smtClean="0"/>
              <a:t>– e.g., relational databases</a:t>
            </a:r>
          </a:p>
        </p:txBody>
      </p:sp>
      <p:cxnSp>
        <p:nvCxnSpPr>
          <p:cNvPr id="8" name="Straight Connector 7"/>
          <p:cNvCxnSpPr/>
          <p:nvPr/>
        </p:nvCxnSpPr>
        <p:spPr>
          <a:xfrm>
            <a:off x="2209800" y="3276600"/>
            <a:ext cx="152400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0"/>
            <a:ext cx="1666875" cy="1438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5" name="Straight Connector 14"/>
          <p:cNvCxnSpPr/>
          <p:nvPr/>
        </p:nvCxnSpPr>
        <p:spPr>
          <a:xfrm flipV="1">
            <a:off x="5410200" y="3315399"/>
            <a:ext cx="1600200" cy="19424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124200"/>
            <a:ext cx="1524000" cy="2200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886200"/>
            <a:ext cx="1997760" cy="2371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276475" y="3130731"/>
            <a:ext cx="314325" cy="369332"/>
          </a:xfrm>
          <a:prstGeom prst="rect">
            <a:avLst/>
          </a:prstGeom>
          <a:noFill/>
        </p:spPr>
        <p:txBody>
          <a:bodyPr wrap="square" rtlCol="0">
            <a:spAutoFit/>
          </a:bodyPr>
          <a:lstStyle/>
          <a:p>
            <a:r>
              <a:rPr lang="en-US" dirty="0" smtClean="0"/>
              <a:t>1</a:t>
            </a:r>
            <a:endParaRPr lang="en-US" dirty="0"/>
          </a:p>
        </p:txBody>
      </p:sp>
      <p:sp>
        <p:nvSpPr>
          <p:cNvPr id="18" name="TextBox 17"/>
          <p:cNvSpPr txBox="1"/>
          <p:nvPr/>
        </p:nvSpPr>
        <p:spPr>
          <a:xfrm>
            <a:off x="3267075" y="4419600"/>
            <a:ext cx="314325" cy="369332"/>
          </a:xfrm>
          <a:prstGeom prst="rect">
            <a:avLst/>
          </a:prstGeom>
          <a:noFill/>
        </p:spPr>
        <p:txBody>
          <a:bodyPr wrap="square" rtlCol="0">
            <a:spAutoFit/>
          </a:bodyPr>
          <a:lstStyle/>
          <a:p>
            <a:r>
              <a:rPr lang="en-US" dirty="0"/>
              <a:t>*</a:t>
            </a:r>
          </a:p>
        </p:txBody>
      </p:sp>
      <p:sp>
        <p:nvSpPr>
          <p:cNvPr id="19" name="TextBox 18"/>
          <p:cNvSpPr txBox="1"/>
          <p:nvPr/>
        </p:nvSpPr>
        <p:spPr>
          <a:xfrm>
            <a:off x="5579160" y="4522708"/>
            <a:ext cx="314325" cy="369332"/>
          </a:xfrm>
          <a:prstGeom prst="rect">
            <a:avLst/>
          </a:prstGeom>
          <a:noFill/>
        </p:spPr>
        <p:txBody>
          <a:bodyPr wrap="square" rtlCol="0">
            <a:spAutoFit/>
          </a:bodyPr>
          <a:lstStyle/>
          <a:p>
            <a:r>
              <a:rPr lang="en-US" dirty="0"/>
              <a:t>*</a:t>
            </a:r>
          </a:p>
        </p:txBody>
      </p:sp>
      <p:sp>
        <p:nvSpPr>
          <p:cNvPr id="20" name="TextBox 19"/>
          <p:cNvSpPr txBox="1"/>
          <p:nvPr/>
        </p:nvSpPr>
        <p:spPr>
          <a:xfrm>
            <a:off x="6539321" y="3132125"/>
            <a:ext cx="314325" cy="369332"/>
          </a:xfrm>
          <a:prstGeom prst="rect">
            <a:avLst/>
          </a:prstGeom>
          <a:noFill/>
        </p:spPr>
        <p:txBody>
          <a:bodyPr wrap="square" rtlCol="0">
            <a:spAutoFit/>
          </a:bodyPr>
          <a:lstStyle/>
          <a:p>
            <a:r>
              <a:rPr lang="en-US" dirty="0" smtClean="0"/>
              <a:t>1</a:t>
            </a:r>
            <a:endParaRPr lang="en-US" dirty="0"/>
          </a:p>
        </p:txBody>
      </p:sp>
      <p:sp>
        <p:nvSpPr>
          <p:cNvPr id="12" name="Rectangle 11"/>
          <p:cNvSpPr/>
          <p:nvPr/>
        </p:nvSpPr>
        <p:spPr>
          <a:xfrm>
            <a:off x="609600" y="3213462"/>
            <a:ext cx="166687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581400" y="4815840"/>
            <a:ext cx="199776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581400" y="4971506"/>
            <a:ext cx="1997760" cy="13389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58001" y="3315397"/>
            <a:ext cx="1524000" cy="18606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8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 Models</a:t>
            </a:r>
            <a:endParaRPr lang="en-US" dirty="0"/>
          </a:p>
        </p:txBody>
      </p:sp>
      <p:sp>
        <p:nvSpPr>
          <p:cNvPr id="3" name="Content Placeholder 2"/>
          <p:cNvSpPr>
            <a:spLocks noGrp="1"/>
          </p:cNvSpPr>
          <p:nvPr>
            <p:ph idx="1"/>
          </p:nvPr>
        </p:nvSpPr>
        <p:spPr>
          <a:xfrm>
            <a:off x="457200" y="1600200"/>
            <a:ext cx="4419600" cy="4525963"/>
          </a:xfrm>
        </p:spPr>
        <p:txBody>
          <a:bodyPr/>
          <a:lstStyle/>
          <a:p>
            <a:r>
              <a:rPr lang="en-US" b="1" dirty="0" smtClean="0"/>
              <a:t>File based data models</a:t>
            </a:r>
          </a:p>
          <a:p>
            <a:pPr lvl="1"/>
            <a:r>
              <a:rPr lang="en-US" dirty="0" smtClean="0"/>
              <a:t>ESRI File </a:t>
            </a:r>
            <a:r>
              <a:rPr lang="en-US" dirty="0" err="1"/>
              <a:t>G</a:t>
            </a:r>
            <a:r>
              <a:rPr lang="en-US" dirty="0" err="1" smtClean="0"/>
              <a:t>eodatabase</a:t>
            </a:r>
            <a:endParaRPr lang="en-US" dirty="0" smtClean="0"/>
          </a:p>
          <a:p>
            <a:pPr lvl="1"/>
            <a:r>
              <a:rPr lang="en-US" dirty="0" err="1" smtClean="0"/>
              <a:t>NetCDF</a:t>
            </a:r>
            <a:endParaRPr lang="en-US" dirty="0" smtClean="0"/>
          </a:p>
          <a:p>
            <a:r>
              <a:rPr lang="en-US" dirty="0" smtClean="0"/>
              <a:t>Structured file or set of files that store data</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362200"/>
            <a:ext cx="3676650" cy="39927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3743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dirty="0" smtClean="0"/>
              <a:t>Types of Data Models</a:t>
            </a:r>
            <a:endParaRPr lang="en-US" dirty="0"/>
          </a:p>
        </p:txBody>
      </p:sp>
      <p:sp>
        <p:nvSpPr>
          <p:cNvPr id="3" name="Content Placeholder 2"/>
          <p:cNvSpPr>
            <a:spLocks noGrp="1"/>
          </p:cNvSpPr>
          <p:nvPr>
            <p:ph idx="1"/>
          </p:nvPr>
        </p:nvSpPr>
        <p:spPr>
          <a:xfrm>
            <a:off x="457200" y="1371600"/>
            <a:ext cx="8229600" cy="4754563"/>
          </a:xfrm>
        </p:spPr>
        <p:txBody>
          <a:bodyPr/>
          <a:lstStyle/>
          <a:p>
            <a:r>
              <a:rPr lang="en-US" b="1" dirty="0" smtClean="0"/>
              <a:t>Extensible Markup Language (XML) schemas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133600"/>
            <a:ext cx="5918200" cy="443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88" t="43922" r="18641" b="9434"/>
          <a:stretch/>
        </p:blipFill>
        <p:spPr bwMode="auto">
          <a:xfrm>
            <a:off x="228600" y="2590800"/>
            <a:ext cx="8183247" cy="3733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37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990600"/>
            <a:ext cx="3200400" cy="1143000"/>
          </a:xfrm>
        </p:spPr>
        <p:txBody>
          <a:bodyPr>
            <a:normAutofit fontScale="90000"/>
          </a:bodyPr>
          <a:lstStyle/>
          <a:p>
            <a:r>
              <a:rPr lang="en-US" dirty="0" smtClean="0"/>
              <a:t>Object Model</a:t>
            </a:r>
            <a:endParaRPr lang="en-US" dirty="0"/>
          </a:p>
        </p:txBody>
      </p:sp>
      <p:pic>
        <p:nvPicPr>
          <p:cNvPr id="4" name="Picture 2" descr="ObjectModelClassDiagra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864" r="57320" b="28411"/>
          <a:stretch/>
        </p:blipFill>
        <p:spPr bwMode="auto">
          <a:xfrm>
            <a:off x="76200" y="545258"/>
            <a:ext cx="5747054" cy="585554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6730042" y="3048000"/>
            <a:ext cx="2209800" cy="523220"/>
          </a:xfrm>
          <a:prstGeom prst="rect">
            <a:avLst/>
          </a:prstGeom>
          <a:noFill/>
        </p:spPr>
        <p:txBody>
          <a:bodyPr wrap="square" rtlCol="0">
            <a:spAutoFit/>
          </a:bodyPr>
          <a:lstStyle/>
          <a:p>
            <a:r>
              <a:rPr lang="en-US" sz="2800" dirty="0" smtClean="0"/>
              <a:t>Class/Object</a:t>
            </a:r>
            <a:endParaRPr lang="en-US" sz="2800" dirty="0"/>
          </a:p>
        </p:txBody>
      </p:sp>
      <p:sp>
        <p:nvSpPr>
          <p:cNvPr id="6" name="TextBox 5"/>
          <p:cNvSpPr txBox="1"/>
          <p:nvPr/>
        </p:nvSpPr>
        <p:spPr>
          <a:xfrm>
            <a:off x="6730042" y="4191000"/>
            <a:ext cx="2209800" cy="523220"/>
          </a:xfrm>
          <a:prstGeom prst="rect">
            <a:avLst/>
          </a:prstGeom>
          <a:noFill/>
        </p:spPr>
        <p:txBody>
          <a:bodyPr wrap="square" rtlCol="0">
            <a:spAutoFit/>
          </a:bodyPr>
          <a:lstStyle/>
          <a:p>
            <a:r>
              <a:rPr lang="en-US" sz="2800" dirty="0" smtClean="0"/>
              <a:t>Properties</a:t>
            </a:r>
            <a:endParaRPr lang="en-US" sz="2800" dirty="0"/>
          </a:p>
        </p:txBody>
      </p:sp>
      <p:sp>
        <p:nvSpPr>
          <p:cNvPr id="7" name="TextBox 6"/>
          <p:cNvSpPr txBox="1"/>
          <p:nvPr/>
        </p:nvSpPr>
        <p:spPr>
          <a:xfrm>
            <a:off x="6730042" y="5181600"/>
            <a:ext cx="2209800" cy="523220"/>
          </a:xfrm>
          <a:prstGeom prst="rect">
            <a:avLst/>
          </a:prstGeom>
          <a:noFill/>
        </p:spPr>
        <p:txBody>
          <a:bodyPr wrap="square" rtlCol="0">
            <a:spAutoFit/>
          </a:bodyPr>
          <a:lstStyle/>
          <a:p>
            <a:r>
              <a:rPr lang="en-US" sz="2800" dirty="0" smtClean="0"/>
              <a:t>Methods</a:t>
            </a:r>
            <a:endParaRPr lang="en-US" sz="2800" dirty="0"/>
          </a:p>
        </p:txBody>
      </p:sp>
      <p:cxnSp>
        <p:nvCxnSpPr>
          <p:cNvPr id="9" name="Straight Arrow Connector 8"/>
          <p:cNvCxnSpPr>
            <a:stCxn id="7" idx="1"/>
          </p:cNvCxnSpPr>
          <p:nvPr/>
        </p:nvCxnSpPr>
        <p:spPr>
          <a:xfrm flipH="1">
            <a:off x="5943600" y="5443210"/>
            <a:ext cx="786442"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943600" y="4452610"/>
            <a:ext cx="786442"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943600" y="3315305"/>
            <a:ext cx="786442"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457200" y="0"/>
            <a:ext cx="8229600" cy="14176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Types of Data Models</a:t>
            </a:r>
            <a:endParaRPr lang="en-US" dirty="0"/>
          </a:p>
        </p:txBody>
      </p:sp>
    </p:spTree>
    <p:extLst>
      <p:ext uri="{BB962C8B-B14F-4D97-AF65-F5344CB8AC3E}">
        <p14:creationId xmlns:p14="http://schemas.microsoft.com/office/powerpoint/2010/main" val="39794144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230562"/>
          </a:xfrm>
        </p:spPr>
        <p:txBody>
          <a:bodyPr>
            <a:noAutofit/>
          </a:bodyPr>
          <a:lstStyle/>
          <a:p>
            <a:r>
              <a:rPr lang="en-US" sz="4800" dirty="0" smtClean="0"/>
              <a:t>What are some </a:t>
            </a:r>
            <a:r>
              <a:rPr lang="en-US" sz="4800" dirty="0"/>
              <a:t>d</a:t>
            </a:r>
            <a:r>
              <a:rPr lang="en-US" sz="4800" dirty="0" smtClean="0"/>
              <a:t>ata </a:t>
            </a:r>
            <a:r>
              <a:rPr lang="en-US" sz="4800" dirty="0"/>
              <a:t>m</a:t>
            </a:r>
            <a:r>
              <a:rPr lang="en-US" sz="4800" dirty="0" smtClean="0"/>
              <a:t>odels </a:t>
            </a:r>
            <a:r>
              <a:rPr lang="en-US" sz="4800" dirty="0"/>
              <a:t>c</a:t>
            </a:r>
            <a:r>
              <a:rPr lang="en-US" sz="4800" dirty="0" smtClean="0"/>
              <a:t>ommonly </a:t>
            </a:r>
            <a:br>
              <a:rPr lang="en-US" sz="4800" dirty="0" smtClean="0"/>
            </a:br>
            <a:r>
              <a:rPr lang="en-US" sz="4800" dirty="0" smtClean="0"/>
              <a:t>used in Hydrology?</a:t>
            </a:r>
            <a:endParaRPr lang="en-US" sz="4800" dirty="0"/>
          </a:p>
        </p:txBody>
      </p:sp>
    </p:spTree>
    <p:extLst>
      <p:ext uri="{BB962C8B-B14F-4D97-AF65-F5344CB8AC3E}">
        <p14:creationId xmlns:p14="http://schemas.microsoft.com/office/powerpoint/2010/main" val="26289353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cstate="print"/>
          <a:srcRect/>
          <a:stretch>
            <a:fillRect/>
          </a:stretch>
        </p:blipFill>
        <p:spPr bwMode="auto">
          <a:xfrm>
            <a:off x="2563312" y="1556959"/>
            <a:ext cx="4081076" cy="2617247"/>
          </a:xfrm>
          <a:prstGeom prst="rect">
            <a:avLst/>
          </a:prstGeom>
          <a:noFill/>
          <a:ln w="9525">
            <a:noFill/>
            <a:miter lim="800000"/>
            <a:headEnd/>
            <a:tailEnd/>
          </a:ln>
        </p:spPr>
      </p:pic>
      <p:sp>
        <p:nvSpPr>
          <p:cNvPr id="44034" name="Rectangle 2"/>
          <p:cNvSpPr>
            <a:spLocks noGrp="1" noChangeArrowheads="1"/>
          </p:cNvSpPr>
          <p:nvPr>
            <p:ph type="title"/>
          </p:nvPr>
        </p:nvSpPr>
        <p:spPr>
          <a:xfrm>
            <a:off x="457200" y="76200"/>
            <a:ext cx="8229600" cy="609600"/>
          </a:xfrm>
        </p:spPr>
        <p:txBody>
          <a:bodyPr>
            <a:normAutofit fontScale="90000"/>
          </a:bodyPr>
          <a:lstStyle/>
          <a:p>
            <a:pPr eaLnBrk="1" hangingPunct="1"/>
            <a:r>
              <a:rPr lang="en-US" sz="4000" dirty="0" smtClean="0"/>
              <a:t>Observations Data Model (ODM)</a:t>
            </a:r>
          </a:p>
        </p:txBody>
      </p:sp>
      <p:grpSp>
        <p:nvGrpSpPr>
          <p:cNvPr id="2" name="Group 26"/>
          <p:cNvGrpSpPr/>
          <p:nvPr/>
        </p:nvGrpSpPr>
        <p:grpSpPr>
          <a:xfrm>
            <a:off x="361352" y="685800"/>
            <a:ext cx="8554049" cy="4735035"/>
            <a:chOff x="361352" y="979965"/>
            <a:chExt cx="8554049" cy="4735035"/>
          </a:xfrm>
        </p:grpSpPr>
        <p:pic>
          <p:nvPicPr>
            <p:cNvPr id="18" name="Picture 16" descr="weather_sta"/>
            <p:cNvPicPr>
              <a:picLocks noChangeAspect="1" noChangeArrowheads="1"/>
            </p:cNvPicPr>
            <p:nvPr/>
          </p:nvPicPr>
          <p:blipFill>
            <a:blip r:embed="rId3" cstate="print"/>
            <a:srcRect/>
            <a:stretch>
              <a:fillRect/>
            </a:stretch>
          </p:blipFill>
          <p:spPr bwMode="auto">
            <a:xfrm>
              <a:off x="520510" y="2952843"/>
              <a:ext cx="871827" cy="1456122"/>
            </a:xfrm>
            <a:prstGeom prst="rect">
              <a:avLst/>
            </a:prstGeom>
            <a:noFill/>
            <a:ln w="9525">
              <a:noFill/>
              <a:miter lim="800000"/>
              <a:headEnd/>
              <a:tailEnd/>
            </a:ln>
          </p:spPr>
        </p:pic>
        <p:grpSp>
          <p:nvGrpSpPr>
            <p:cNvPr id="3" name="Group 25"/>
            <p:cNvGrpSpPr/>
            <p:nvPr/>
          </p:nvGrpSpPr>
          <p:grpSpPr>
            <a:xfrm>
              <a:off x="361352" y="986838"/>
              <a:ext cx="8554049" cy="3958259"/>
              <a:chOff x="345792" y="986838"/>
              <a:chExt cx="7577286" cy="3958259"/>
            </a:xfrm>
          </p:grpSpPr>
          <p:sp>
            <p:nvSpPr>
              <p:cNvPr id="44036" name="Text Box 16"/>
              <p:cNvSpPr txBox="1">
                <a:spLocks noChangeArrowheads="1"/>
              </p:cNvSpPr>
              <p:nvPr/>
            </p:nvSpPr>
            <p:spPr bwMode="auto">
              <a:xfrm>
                <a:off x="5634229" y="2848045"/>
                <a:ext cx="1613859" cy="1019652"/>
              </a:xfrm>
              <a:prstGeom prst="rect">
                <a:avLst/>
              </a:prstGeom>
              <a:noFill/>
              <a:ln w="9525">
                <a:noFill/>
                <a:miter lim="800000"/>
                <a:headEnd/>
                <a:tailEnd/>
              </a:ln>
            </p:spPr>
            <p:txBody>
              <a:bodyPr lIns="91403" tIns="45703" rIns="91403" bIns="45703">
                <a:spAutoFit/>
              </a:bodyPr>
              <a:lstStyle/>
              <a:p>
                <a:pPr algn="ctr"/>
                <a:r>
                  <a:rPr lang="en-US" sz="2400" dirty="0">
                    <a:solidFill>
                      <a:prstClr val="black"/>
                    </a:solidFill>
                  </a:rPr>
                  <a:t>Soil </a:t>
                </a:r>
              </a:p>
              <a:p>
                <a:pPr algn="ctr"/>
                <a:r>
                  <a:rPr lang="en-US" sz="2400" dirty="0">
                    <a:solidFill>
                      <a:prstClr val="black"/>
                    </a:solidFill>
                  </a:rPr>
                  <a:t>moisture</a:t>
                </a:r>
              </a:p>
              <a:p>
                <a:pPr algn="ctr"/>
                <a:r>
                  <a:rPr lang="en-US" sz="2400" dirty="0">
                    <a:solidFill>
                      <a:prstClr val="black"/>
                    </a:solidFill>
                  </a:rPr>
                  <a:t>data</a:t>
                </a:r>
              </a:p>
            </p:txBody>
          </p:sp>
          <p:sp>
            <p:nvSpPr>
              <p:cNvPr id="44037" name="Text Box 11"/>
              <p:cNvSpPr txBox="1">
                <a:spLocks noChangeArrowheads="1"/>
              </p:cNvSpPr>
              <p:nvPr/>
            </p:nvSpPr>
            <p:spPr bwMode="auto">
              <a:xfrm>
                <a:off x="1547624" y="986838"/>
                <a:ext cx="1346984" cy="391187"/>
              </a:xfrm>
              <a:prstGeom prst="rect">
                <a:avLst/>
              </a:prstGeom>
              <a:noFill/>
              <a:ln w="9525">
                <a:noFill/>
                <a:miter lim="800000"/>
                <a:headEnd/>
                <a:tailEnd/>
              </a:ln>
            </p:spPr>
            <p:txBody>
              <a:bodyPr wrap="none" lIns="91403" tIns="45703" rIns="91403" bIns="45703">
                <a:spAutoFit/>
              </a:bodyPr>
              <a:lstStyle/>
              <a:p>
                <a:r>
                  <a:rPr lang="en-US" sz="2400" dirty="0">
                    <a:solidFill>
                      <a:prstClr val="black"/>
                    </a:solidFill>
                  </a:rPr>
                  <a:t>Streamflow</a:t>
                </a:r>
              </a:p>
            </p:txBody>
          </p:sp>
          <p:sp>
            <p:nvSpPr>
              <p:cNvPr id="44038" name="Text Box 12"/>
              <p:cNvSpPr txBox="1">
                <a:spLocks noChangeArrowheads="1"/>
              </p:cNvSpPr>
              <p:nvPr/>
            </p:nvSpPr>
            <p:spPr bwMode="auto">
              <a:xfrm>
                <a:off x="5974254" y="4272779"/>
                <a:ext cx="1948824" cy="461631"/>
              </a:xfrm>
              <a:prstGeom prst="rect">
                <a:avLst/>
              </a:prstGeom>
              <a:noFill/>
              <a:ln w="9525">
                <a:noFill/>
                <a:miter lim="800000"/>
                <a:headEnd/>
                <a:tailEnd/>
              </a:ln>
            </p:spPr>
            <p:txBody>
              <a:bodyPr wrap="square" lIns="91403" tIns="45703" rIns="91403" bIns="45703">
                <a:spAutoFit/>
              </a:bodyPr>
              <a:lstStyle/>
              <a:p>
                <a:pPr algn="ctr"/>
                <a:r>
                  <a:rPr lang="en-US" sz="2400" dirty="0">
                    <a:solidFill>
                      <a:prstClr val="black"/>
                    </a:solidFill>
                  </a:rPr>
                  <a:t>Flux </a:t>
                </a:r>
                <a:r>
                  <a:rPr lang="en-US" sz="2400" dirty="0" smtClean="0">
                    <a:solidFill>
                      <a:prstClr val="black"/>
                    </a:solidFill>
                  </a:rPr>
                  <a:t>tower data</a:t>
                </a:r>
                <a:endParaRPr lang="en-US" sz="2400" dirty="0">
                  <a:solidFill>
                    <a:prstClr val="black"/>
                  </a:solidFill>
                </a:endParaRPr>
              </a:p>
            </p:txBody>
          </p:sp>
          <p:sp>
            <p:nvSpPr>
              <p:cNvPr id="44040" name="Text Box 14"/>
              <p:cNvSpPr txBox="1">
                <a:spLocks noChangeArrowheads="1"/>
              </p:cNvSpPr>
              <p:nvPr/>
            </p:nvSpPr>
            <p:spPr bwMode="auto">
              <a:xfrm>
                <a:off x="5167218" y="1012221"/>
                <a:ext cx="1536108" cy="705420"/>
              </a:xfrm>
              <a:prstGeom prst="rect">
                <a:avLst/>
              </a:prstGeom>
              <a:noFill/>
              <a:ln w="9525">
                <a:noFill/>
                <a:miter lim="800000"/>
                <a:headEnd/>
                <a:tailEnd/>
              </a:ln>
            </p:spPr>
            <p:txBody>
              <a:bodyPr wrap="none" lIns="91403" tIns="45703" rIns="91403" bIns="45703">
                <a:spAutoFit/>
              </a:bodyPr>
              <a:lstStyle/>
              <a:p>
                <a:pPr algn="ctr"/>
                <a:r>
                  <a:rPr lang="en-US" sz="2400" dirty="0">
                    <a:solidFill>
                      <a:prstClr val="black"/>
                    </a:solidFill>
                  </a:rPr>
                  <a:t>Groundwater</a:t>
                </a:r>
              </a:p>
              <a:p>
                <a:pPr algn="ctr"/>
                <a:r>
                  <a:rPr lang="en-US" sz="2400" dirty="0">
                    <a:solidFill>
                      <a:prstClr val="black"/>
                    </a:solidFill>
                  </a:rPr>
                  <a:t>levels</a:t>
                </a:r>
              </a:p>
            </p:txBody>
          </p:sp>
          <p:sp>
            <p:nvSpPr>
              <p:cNvPr id="44041" name="Text Box 15"/>
              <p:cNvSpPr txBox="1">
                <a:spLocks noChangeArrowheads="1"/>
              </p:cNvSpPr>
              <p:nvPr/>
            </p:nvSpPr>
            <p:spPr bwMode="auto">
              <a:xfrm>
                <a:off x="345792" y="4330073"/>
                <a:ext cx="1893343" cy="391187"/>
              </a:xfrm>
              <a:prstGeom prst="rect">
                <a:avLst/>
              </a:prstGeom>
              <a:noFill/>
              <a:ln w="9525">
                <a:noFill/>
                <a:miter lim="800000"/>
                <a:headEnd/>
                <a:tailEnd/>
              </a:ln>
            </p:spPr>
            <p:txBody>
              <a:bodyPr lIns="91403" tIns="45703" rIns="91403" bIns="45703">
                <a:spAutoFit/>
              </a:bodyPr>
              <a:lstStyle/>
              <a:p>
                <a:r>
                  <a:rPr lang="en-US" sz="2400" dirty="0">
                    <a:solidFill>
                      <a:prstClr val="black"/>
                    </a:solidFill>
                  </a:rPr>
                  <a:t>Water Quality</a:t>
                </a:r>
              </a:p>
            </p:txBody>
          </p:sp>
          <p:sp>
            <p:nvSpPr>
              <p:cNvPr id="44042" name="Line 17"/>
              <p:cNvSpPr>
                <a:spLocks noChangeShapeType="1"/>
              </p:cNvSpPr>
              <p:nvPr/>
            </p:nvSpPr>
            <p:spPr bwMode="auto">
              <a:xfrm>
                <a:off x="2120822" y="1457799"/>
                <a:ext cx="401363" cy="393325"/>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3" name="Line 18"/>
              <p:cNvSpPr>
                <a:spLocks noChangeShapeType="1"/>
              </p:cNvSpPr>
              <p:nvPr/>
            </p:nvSpPr>
            <p:spPr bwMode="auto">
              <a:xfrm>
                <a:off x="1414949" y="3198668"/>
                <a:ext cx="590488" cy="3847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4" name="Line 19"/>
              <p:cNvSpPr>
                <a:spLocks noChangeShapeType="1"/>
              </p:cNvSpPr>
              <p:nvPr/>
            </p:nvSpPr>
            <p:spPr bwMode="auto">
              <a:xfrm flipV="1">
                <a:off x="1710193" y="4564598"/>
                <a:ext cx="949823" cy="380499"/>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5" name="Line 20"/>
              <p:cNvSpPr>
                <a:spLocks noChangeShapeType="1"/>
              </p:cNvSpPr>
              <p:nvPr/>
            </p:nvSpPr>
            <p:spPr bwMode="auto">
              <a:xfrm flipH="1" flipV="1">
                <a:off x="5634228" y="4525665"/>
                <a:ext cx="1069097" cy="340499"/>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6" name="Line 21"/>
              <p:cNvSpPr>
                <a:spLocks noChangeShapeType="1"/>
              </p:cNvSpPr>
              <p:nvPr/>
            </p:nvSpPr>
            <p:spPr bwMode="auto">
              <a:xfrm flipH="1" flipV="1">
                <a:off x="5399161" y="3187238"/>
                <a:ext cx="695557" cy="3847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7" name="Line 22"/>
              <p:cNvSpPr>
                <a:spLocks noChangeShapeType="1"/>
              </p:cNvSpPr>
              <p:nvPr/>
            </p:nvSpPr>
            <p:spPr bwMode="auto">
              <a:xfrm flipH="1">
                <a:off x="5974254" y="1951352"/>
                <a:ext cx="605197" cy="29071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39" name="Text Box 13"/>
              <p:cNvSpPr txBox="1">
                <a:spLocks noChangeArrowheads="1"/>
              </p:cNvSpPr>
              <p:nvPr/>
            </p:nvSpPr>
            <p:spPr bwMode="auto">
              <a:xfrm>
                <a:off x="363196" y="2199165"/>
                <a:ext cx="1473067" cy="705420"/>
              </a:xfrm>
              <a:prstGeom prst="rect">
                <a:avLst/>
              </a:prstGeom>
              <a:noFill/>
              <a:ln w="9525">
                <a:noFill/>
                <a:miter lim="800000"/>
                <a:headEnd/>
                <a:tailEnd/>
              </a:ln>
            </p:spPr>
            <p:txBody>
              <a:bodyPr wrap="none" lIns="91403" tIns="45703" rIns="91403" bIns="45703">
                <a:spAutoFit/>
              </a:bodyPr>
              <a:lstStyle/>
              <a:p>
                <a:pPr algn="ctr"/>
                <a:r>
                  <a:rPr lang="en-US" sz="2400" dirty="0">
                    <a:solidFill>
                      <a:prstClr val="black"/>
                    </a:solidFill>
                  </a:rPr>
                  <a:t>Precipitation</a:t>
                </a:r>
              </a:p>
              <a:p>
                <a:pPr algn="ctr"/>
                <a:r>
                  <a:rPr lang="en-US" sz="2400" dirty="0">
                    <a:solidFill>
                      <a:prstClr val="black"/>
                    </a:solidFill>
                  </a:rPr>
                  <a:t>&amp; Climate</a:t>
                </a:r>
              </a:p>
            </p:txBody>
          </p:sp>
        </p:grpSp>
        <p:pic>
          <p:nvPicPr>
            <p:cNvPr id="17" name="Picture 5" descr="stream3"/>
            <p:cNvPicPr>
              <a:picLocks noChangeAspect="1" noChangeArrowheads="1"/>
            </p:cNvPicPr>
            <p:nvPr/>
          </p:nvPicPr>
          <p:blipFill>
            <a:blip r:embed="rId4" cstate="print"/>
            <a:srcRect/>
            <a:stretch>
              <a:fillRect/>
            </a:stretch>
          </p:blipFill>
          <p:spPr bwMode="auto">
            <a:xfrm>
              <a:off x="457200" y="979965"/>
              <a:ext cx="1025876" cy="1297181"/>
            </a:xfrm>
            <a:prstGeom prst="rect">
              <a:avLst/>
            </a:prstGeom>
            <a:noFill/>
            <a:ln w="9525">
              <a:noFill/>
              <a:miter lim="800000"/>
              <a:headEnd/>
              <a:tailEnd/>
            </a:ln>
          </p:spPr>
        </p:pic>
        <p:pic>
          <p:nvPicPr>
            <p:cNvPr id="19" name="Picture 6" descr="tdr"/>
            <p:cNvPicPr>
              <a:picLocks noChangeAspect="1" noChangeArrowheads="1"/>
            </p:cNvPicPr>
            <p:nvPr/>
          </p:nvPicPr>
          <p:blipFill>
            <a:blip r:embed="rId5" cstate="print"/>
            <a:srcRect/>
            <a:stretch>
              <a:fillRect/>
            </a:stretch>
          </p:blipFill>
          <p:spPr bwMode="auto">
            <a:xfrm>
              <a:off x="7854964" y="2689325"/>
              <a:ext cx="970748" cy="1392812"/>
            </a:xfrm>
            <a:prstGeom prst="rect">
              <a:avLst/>
            </a:prstGeom>
            <a:noFill/>
            <a:ln w="9525">
              <a:noFill/>
              <a:miter lim="800000"/>
              <a:headEnd/>
              <a:tailEnd/>
            </a:ln>
          </p:spPr>
        </p:pic>
        <p:pic>
          <p:nvPicPr>
            <p:cNvPr id="20" name="Picture 15" descr="VAIRA3"/>
            <p:cNvPicPr>
              <a:picLocks noChangeAspect="1" noChangeArrowheads="1"/>
            </p:cNvPicPr>
            <p:nvPr/>
          </p:nvPicPr>
          <p:blipFill>
            <a:blip r:embed="rId6" cstate="print"/>
            <a:srcRect/>
            <a:stretch>
              <a:fillRect/>
            </a:stretch>
          </p:blipFill>
          <p:spPr bwMode="auto">
            <a:xfrm>
              <a:off x="7728344" y="4675806"/>
              <a:ext cx="1187056" cy="1039194"/>
            </a:xfrm>
            <a:prstGeom prst="rect">
              <a:avLst/>
            </a:prstGeom>
            <a:noFill/>
            <a:ln w="9525">
              <a:noFill/>
              <a:miter lim="800000"/>
              <a:headEnd/>
              <a:tailEnd/>
            </a:ln>
          </p:spPr>
        </p:pic>
        <p:pic>
          <p:nvPicPr>
            <p:cNvPr id="21" name="Picture 3" descr="C:\Documents and Settings\Amber\Desktop\Research\Site Photos\LBR\DSC00422.JPG"/>
            <p:cNvPicPr>
              <a:picLocks noChangeAspect="1" noChangeArrowheads="1"/>
            </p:cNvPicPr>
            <p:nvPr/>
          </p:nvPicPr>
          <p:blipFill>
            <a:blip r:embed="rId7" cstate="print"/>
            <a:srcRect/>
            <a:stretch>
              <a:fillRect/>
            </a:stretch>
          </p:blipFill>
          <p:spPr bwMode="auto">
            <a:xfrm>
              <a:off x="457200" y="4715234"/>
              <a:ext cx="1266193" cy="949645"/>
            </a:xfrm>
            <a:prstGeom prst="rect">
              <a:avLst/>
            </a:prstGeom>
            <a:noFill/>
          </p:spPr>
        </p:pic>
        <p:pic>
          <p:nvPicPr>
            <p:cNvPr id="4098" name="Picture 2" descr="Truck-mounted drill rig for drilling a well. "/>
            <p:cNvPicPr>
              <a:picLocks noChangeAspect="1" noChangeArrowheads="1"/>
            </p:cNvPicPr>
            <p:nvPr/>
          </p:nvPicPr>
          <p:blipFill>
            <a:blip r:embed="rId8" cstate="print"/>
            <a:srcRect/>
            <a:stretch>
              <a:fillRect/>
            </a:stretch>
          </p:blipFill>
          <p:spPr bwMode="auto">
            <a:xfrm>
              <a:off x="7538415" y="979965"/>
              <a:ext cx="1016075" cy="1361157"/>
            </a:xfrm>
            <a:prstGeom prst="rect">
              <a:avLst/>
            </a:prstGeom>
            <a:noFill/>
          </p:spPr>
        </p:pic>
      </p:grpSp>
      <p:sp>
        <p:nvSpPr>
          <p:cNvPr id="28" name="Rectangle 27"/>
          <p:cNvSpPr/>
          <p:nvPr/>
        </p:nvSpPr>
        <p:spPr>
          <a:xfrm>
            <a:off x="1828800" y="4648200"/>
            <a:ext cx="5943600" cy="1754326"/>
          </a:xfrm>
          <a:prstGeom prst="rect">
            <a:avLst/>
          </a:prstGeom>
        </p:spPr>
        <p:txBody>
          <a:bodyPr wrap="square">
            <a:spAutoFit/>
          </a:bodyPr>
          <a:lstStyle/>
          <a:p>
            <a:pPr marL="231721" indent="-231721" eaLnBrk="0" hangingPunct="0">
              <a:buFontTx/>
              <a:buChar char="•"/>
            </a:pPr>
            <a:r>
              <a:rPr lang="en-US" dirty="0" smtClean="0">
                <a:solidFill>
                  <a:srgbClr val="000000"/>
                </a:solidFill>
              </a:rPr>
              <a:t>A </a:t>
            </a:r>
            <a:r>
              <a:rPr lang="en-US" dirty="0" smtClean="0">
                <a:solidFill>
                  <a:srgbClr val="FF3300"/>
                </a:solidFill>
              </a:rPr>
              <a:t>relational database</a:t>
            </a:r>
            <a:r>
              <a:rPr lang="en-US" dirty="0" smtClean="0">
                <a:solidFill>
                  <a:srgbClr val="000000"/>
                </a:solidFill>
              </a:rPr>
              <a:t> at the single observation level</a:t>
            </a:r>
          </a:p>
          <a:p>
            <a:pPr marL="231721" indent="-231721" eaLnBrk="0" hangingPunct="0">
              <a:buFontTx/>
              <a:buChar char="•"/>
            </a:pPr>
            <a:r>
              <a:rPr lang="en-US" dirty="0" smtClean="0">
                <a:solidFill>
                  <a:srgbClr val="000000"/>
                </a:solidFill>
              </a:rPr>
              <a:t>Metadata for </a:t>
            </a:r>
            <a:r>
              <a:rPr lang="en-US" dirty="0" smtClean="0">
                <a:solidFill>
                  <a:srgbClr val="FF3300"/>
                </a:solidFill>
              </a:rPr>
              <a:t>unambiguous interpretation</a:t>
            </a:r>
          </a:p>
          <a:p>
            <a:pPr marL="231721" indent="-231721" eaLnBrk="0" hangingPunct="0">
              <a:buFontTx/>
              <a:buChar char="•"/>
            </a:pPr>
            <a:r>
              <a:rPr lang="en-US" dirty="0" smtClean="0">
                <a:solidFill>
                  <a:srgbClr val="000000"/>
                </a:solidFill>
              </a:rPr>
              <a:t>Traceable heritage from </a:t>
            </a:r>
            <a:r>
              <a:rPr lang="en-US" dirty="0" smtClean="0">
                <a:solidFill>
                  <a:srgbClr val="FF3300"/>
                </a:solidFill>
              </a:rPr>
              <a:t>raw</a:t>
            </a:r>
            <a:r>
              <a:rPr lang="en-US" dirty="0" smtClean="0">
                <a:solidFill>
                  <a:srgbClr val="000000"/>
                </a:solidFill>
              </a:rPr>
              <a:t> measurements to </a:t>
            </a:r>
            <a:r>
              <a:rPr lang="en-US" dirty="0" smtClean="0">
                <a:solidFill>
                  <a:srgbClr val="FF3300"/>
                </a:solidFill>
              </a:rPr>
              <a:t>usable</a:t>
            </a:r>
            <a:r>
              <a:rPr lang="en-US" dirty="0" smtClean="0">
                <a:solidFill>
                  <a:srgbClr val="000000"/>
                </a:solidFill>
              </a:rPr>
              <a:t> information</a:t>
            </a:r>
          </a:p>
          <a:p>
            <a:pPr marL="231721" indent="-231721" eaLnBrk="0" hangingPunct="0">
              <a:buFontTx/>
              <a:buChar char="•"/>
            </a:pPr>
            <a:r>
              <a:rPr lang="en-US" dirty="0" smtClean="0">
                <a:solidFill>
                  <a:prstClr val="black"/>
                </a:solidFill>
              </a:rPr>
              <a:t>Promote </a:t>
            </a:r>
            <a:r>
              <a:rPr lang="en-US" dirty="0" smtClean="0">
                <a:solidFill>
                  <a:srgbClr val="FF0000"/>
                </a:solidFill>
              </a:rPr>
              <a:t>syntactic</a:t>
            </a:r>
            <a:r>
              <a:rPr lang="en-US" dirty="0" smtClean="0">
                <a:solidFill>
                  <a:prstClr val="black"/>
                </a:solidFill>
              </a:rPr>
              <a:t> and </a:t>
            </a:r>
            <a:r>
              <a:rPr lang="en-US" dirty="0" smtClean="0">
                <a:solidFill>
                  <a:srgbClr val="FF0000"/>
                </a:solidFill>
              </a:rPr>
              <a:t>semantic</a:t>
            </a:r>
            <a:r>
              <a:rPr lang="en-US" dirty="0" smtClean="0">
                <a:solidFill>
                  <a:prstClr val="black"/>
                </a:solidFill>
              </a:rPr>
              <a:t> consistency </a:t>
            </a:r>
          </a:p>
          <a:p>
            <a:pPr marL="231721" indent="-231721" eaLnBrk="0" hangingPunct="0">
              <a:buFontTx/>
              <a:buChar char="•"/>
            </a:pPr>
            <a:r>
              <a:rPr lang="en-US" dirty="0" smtClean="0">
                <a:solidFill>
                  <a:srgbClr val="FF3300"/>
                </a:solidFill>
              </a:rPr>
              <a:t>Cross dimension</a:t>
            </a:r>
            <a:r>
              <a:rPr lang="en-US" dirty="0" smtClean="0">
                <a:solidFill>
                  <a:srgbClr val="000000"/>
                </a:solidFill>
              </a:rPr>
              <a:t> retrieval and analysis</a:t>
            </a:r>
            <a:endParaRPr lang="en-US" dirty="0">
              <a:solidFill>
                <a:srgbClr val="000000"/>
              </a:solidFill>
            </a:endParaRPr>
          </a:p>
        </p:txBody>
      </p:sp>
      <p:sp>
        <p:nvSpPr>
          <p:cNvPr id="30" name="Rectangle 29"/>
          <p:cNvSpPr/>
          <p:nvPr/>
        </p:nvSpPr>
        <p:spPr>
          <a:xfrm>
            <a:off x="208952" y="6324600"/>
            <a:ext cx="8782648" cy="461665"/>
          </a:xfrm>
          <a:prstGeom prst="rect">
            <a:avLst/>
          </a:prstGeom>
        </p:spPr>
        <p:txBody>
          <a:bodyPr wrap="square">
            <a:spAutoFit/>
          </a:bodyPr>
          <a:lstStyle/>
          <a:p>
            <a:r>
              <a:rPr lang="en-US" sz="1200" dirty="0"/>
              <a:t>Horsburgh, J. S., D. G. Tarboton, D. R. Maidment, and I. Zaslavsky (2008), A </a:t>
            </a:r>
            <a:r>
              <a:rPr lang="en-US" sz="1200" dirty="0" smtClean="0"/>
              <a:t>relational model </a:t>
            </a:r>
            <a:r>
              <a:rPr lang="en-US" sz="1200" dirty="0"/>
              <a:t>for environmental and water resources data, </a:t>
            </a:r>
            <a:r>
              <a:rPr lang="en-US" sz="1200" i="1" dirty="0"/>
              <a:t>Water Resources Research</a:t>
            </a:r>
            <a:r>
              <a:rPr lang="en-US" sz="1200" dirty="0"/>
              <a:t>, </a:t>
            </a:r>
            <a:r>
              <a:rPr lang="en-US" sz="1200" dirty="0" smtClean="0"/>
              <a:t>44, W05406</a:t>
            </a:r>
            <a:r>
              <a:rPr lang="en-US" sz="1200" dirty="0"/>
              <a:t>, doi:10.1029/2007WR006392.</a:t>
            </a:r>
            <a:endParaRPr lang="en-US" sz="1200" dirty="0">
              <a:solidFill>
                <a:prstClr val="black"/>
              </a:solidFill>
              <a:latin typeface="Arial" charset="0"/>
            </a:endParaRPr>
          </a:p>
        </p:txBody>
      </p:sp>
    </p:spTree>
    <p:extLst>
      <p:ext uri="{BB962C8B-B14F-4D97-AF65-F5344CB8AC3E}">
        <p14:creationId xmlns:p14="http://schemas.microsoft.com/office/powerpoint/2010/main" val="4085282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307975" y="260350"/>
            <a:ext cx="8405813" cy="1492250"/>
          </a:xfrm>
        </p:spPr>
        <p:txBody>
          <a:bodyPr>
            <a:noAutofit/>
          </a:bodyPr>
          <a:lstStyle/>
          <a:p>
            <a:r>
              <a:rPr lang="en-US" sz="3600" dirty="0"/>
              <a:t>What are the basic attributes to be associated with each single data value and how can these best be organized?</a:t>
            </a:r>
          </a:p>
        </p:txBody>
      </p:sp>
      <p:grpSp>
        <p:nvGrpSpPr>
          <p:cNvPr id="6" name="Group 74"/>
          <p:cNvGrpSpPr>
            <a:grpSpLocks/>
          </p:cNvGrpSpPr>
          <p:nvPr/>
        </p:nvGrpSpPr>
        <p:grpSpPr bwMode="auto">
          <a:xfrm>
            <a:off x="2411258" y="2227916"/>
            <a:ext cx="4124325" cy="3171825"/>
            <a:chOff x="2976" y="2160"/>
            <a:chExt cx="2736" cy="2112"/>
          </a:xfrm>
        </p:grpSpPr>
        <p:sp>
          <p:nvSpPr>
            <p:cNvPr id="7" name="Rectangle 73"/>
            <p:cNvSpPr>
              <a:spLocks noChangeArrowheads="1"/>
            </p:cNvSpPr>
            <p:nvPr/>
          </p:nvSpPr>
          <p:spPr bwMode="auto">
            <a:xfrm>
              <a:off x="2976" y="2160"/>
              <a:ext cx="2736" cy="2112"/>
            </a:xfrm>
            <a:prstGeom prst="rect">
              <a:avLst/>
            </a:prstGeom>
            <a:solidFill>
              <a:srgbClr val="E9EAE2"/>
            </a:solidFill>
            <a:ln w="9525">
              <a:solidFill>
                <a:schemeClr val="tx1"/>
              </a:solidFill>
              <a:miter lim="800000"/>
              <a:headEnd/>
              <a:tailEnd/>
            </a:ln>
          </p:spPr>
          <p:txBody>
            <a:bodyPr wrap="none" anchor="ctr"/>
            <a:lstStyle/>
            <a:p>
              <a:pPr fontAlgn="base">
                <a:spcBef>
                  <a:spcPct val="0"/>
                </a:spcBef>
                <a:spcAft>
                  <a:spcPct val="0"/>
                </a:spcAft>
              </a:pPr>
              <a:endParaRPr lang="en-US" smtClean="0">
                <a:solidFill>
                  <a:srgbClr val="000000"/>
                </a:solidFill>
              </a:endParaRPr>
            </a:p>
          </p:txBody>
        </p:sp>
        <p:cxnSp>
          <p:nvCxnSpPr>
            <p:cNvPr id="8" name="Straight Arrow Connector 7"/>
            <p:cNvCxnSpPr/>
            <p:nvPr/>
          </p:nvCxnSpPr>
          <p:spPr>
            <a:xfrm rot="5400000" flipH="1" flipV="1">
              <a:off x="3376" y="2819"/>
              <a:ext cx="1127" cy="1"/>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3374" y="3382"/>
              <a:ext cx="567" cy="58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941" y="3382"/>
              <a:ext cx="934" cy="1"/>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6"/>
            <p:cNvSpPr txBox="1">
              <a:spLocks noChangeArrowheads="1"/>
            </p:cNvSpPr>
            <p:nvPr/>
          </p:nvSpPr>
          <p:spPr bwMode="auto">
            <a:xfrm>
              <a:off x="4848" y="3360"/>
              <a:ext cx="753"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Space, S</a:t>
              </a:r>
            </a:p>
          </p:txBody>
        </p:sp>
        <p:sp>
          <p:nvSpPr>
            <p:cNvPr id="12" name="TextBox 7"/>
            <p:cNvSpPr txBox="1">
              <a:spLocks noChangeArrowheads="1"/>
            </p:cNvSpPr>
            <p:nvPr/>
          </p:nvSpPr>
          <p:spPr bwMode="auto">
            <a:xfrm>
              <a:off x="4032" y="2208"/>
              <a:ext cx="688"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Time, T</a:t>
              </a:r>
            </a:p>
          </p:txBody>
        </p:sp>
        <p:sp>
          <p:nvSpPr>
            <p:cNvPr id="13" name="TextBox 8"/>
            <p:cNvSpPr txBox="1">
              <a:spLocks noChangeArrowheads="1"/>
            </p:cNvSpPr>
            <p:nvPr/>
          </p:nvSpPr>
          <p:spPr bwMode="auto">
            <a:xfrm>
              <a:off x="3308" y="3955"/>
              <a:ext cx="1036"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Variables, V</a:t>
              </a:r>
            </a:p>
          </p:txBody>
        </p:sp>
        <p:cxnSp>
          <p:nvCxnSpPr>
            <p:cNvPr id="14" name="Straight Connector 9"/>
            <p:cNvCxnSpPr>
              <a:cxnSpLocks noChangeShapeType="1"/>
            </p:cNvCxnSpPr>
            <p:nvPr/>
          </p:nvCxnSpPr>
          <p:spPr bwMode="auto">
            <a:xfrm rot="5400000" flipH="1" flipV="1">
              <a:off x="4127" y="3099"/>
              <a:ext cx="581" cy="1"/>
            </a:xfrm>
            <a:prstGeom prst="line">
              <a:avLst/>
            </a:prstGeom>
            <a:noFill/>
            <a:ln w="19050" algn="ctr">
              <a:solidFill>
                <a:srgbClr val="3C6ACA"/>
              </a:solidFill>
              <a:round/>
              <a:headEnd/>
              <a:tailEnd/>
            </a:ln>
          </p:spPr>
        </p:cxnSp>
        <p:cxnSp>
          <p:nvCxnSpPr>
            <p:cNvPr id="15" name="Straight Connector 10"/>
            <p:cNvCxnSpPr>
              <a:cxnSpLocks noChangeShapeType="1"/>
            </p:cNvCxnSpPr>
            <p:nvPr/>
          </p:nvCxnSpPr>
          <p:spPr bwMode="auto">
            <a:xfrm rot="5400000" flipH="1" flipV="1">
              <a:off x="3368" y="3365"/>
              <a:ext cx="580" cy="1"/>
            </a:xfrm>
            <a:prstGeom prst="line">
              <a:avLst/>
            </a:prstGeom>
            <a:noFill/>
            <a:ln w="19050" algn="ctr">
              <a:solidFill>
                <a:srgbClr val="3C6ACA"/>
              </a:solidFill>
              <a:round/>
              <a:headEnd/>
              <a:tailEnd/>
            </a:ln>
          </p:spPr>
        </p:cxnSp>
        <p:cxnSp>
          <p:nvCxnSpPr>
            <p:cNvPr id="16" name="Straight Connector 11"/>
            <p:cNvCxnSpPr>
              <a:cxnSpLocks noChangeShapeType="1"/>
            </p:cNvCxnSpPr>
            <p:nvPr/>
          </p:nvCxnSpPr>
          <p:spPr bwMode="auto">
            <a:xfrm rot="5400000" flipH="1" flipV="1">
              <a:off x="3850" y="3365"/>
              <a:ext cx="580" cy="1"/>
            </a:xfrm>
            <a:prstGeom prst="line">
              <a:avLst/>
            </a:prstGeom>
            <a:noFill/>
            <a:ln w="19050" algn="ctr">
              <a:solidFill>
                <a:srgbClr val="3C6ACA"/>
              </a:solidFill>
              <a:round/>
              <a:headEnd/>
              <a:tailEnd/>
            </a:ln>
          </p:spPr>
        </p:cxnSp>
        <p:cxnSp>
          <p:nvCxnSpPr>
            <p:cNvPr id="17" name="Straight Connector 12"/>
            <p:cNvCxnSpPr>
              <a:cxnSpLocks noChangeShapeType="1"/>
            </p:cNvCxnSpPr>
            <p:nvPr/>
          </p:nvCxnSpPr>
          <p:spPr bwMode="auto">
            <a:xfrm>
              <a:off x="3657" y="3075"/>
              <a:ext cx="482" cy="0"/>
            </a:xfrm>
            <a:prstGeom prst="line">
              <a:avLst/>
            </a:prstGeom>
            <a:noFill/>
            <a:ln w="19050" algn="ctr">
              <a:solidFill>
                <a:srgbClr val="3C6ACA"/>
              </a:solidFill>
              <a:round/>
              <a:headEnd/>
              <a:tailEnd/>
            </a:ln>
          </p:spPr>
        </p:cxnSp>
        <p:cxnSp>
          <p:nvCxnSpPr>
            <p:cNvPr id="18" name="Straight Connector 13"/>
            <p:cNvCxnSpPr>
              <a:cxnSpLocks noChangeShapeType="1"/>
            </p:cNvCxnSpPr>
            <p:nvPr/>
          </p:nvCxnSpPr>
          <p:spPr bwMode="auto">
            <a:xfrm>
              <a:off x="3941" y="2801"/>
              <a:ext cx="481" cy="1"/>
            </a:xfrm>
            <a:prstGeom prst="line">
              <a:avLst/>
            </a:prstGeom>
            <a:noFill/>
            <a:ln w="19050" algn="ctr">
              <a:solidFill>
                <a:srgbClr val="3C6ACA"/>
              </a:solidFill>
              <a:round/>
              <a:headEnd/>
              <a:tailEnd/>
            </a:ln>
          </p:spPr>
        </p:cxnSp>
        <p:cxnSp>
          <p:nvCxnSpPr>
            <p:cNvPr id="19" name="Straight Connector 14"/>
            <p:cNvCxnSpPr>
              <a:cxnSpLocks noChangeShapeType="1"/>
            </p:cNvCxnSpPr>
            <p:nvPr/>
          </p:nvCxnSpPr>
          <p:spPr bwMode="auto">
            <a:xfrm>
              <a:off x="3657" y="3655"/>
              <a:ext cx="482" cy="1"/>
            </a:xfrm>
            <a:prstGeom prst="line">
              <a:avLst/>
            </a:prstGeom>
            <a:noFill/>
            <a:ln w="19050" algn="ctr">
              <a:solidFill>
                <a:srgbClr val="3C6ACA"/>
              </a:solidFill>
              <a:round/>
              <a:headEnd/>
              <a:tailEnd/>
            </a:ln>
          </p:spPr>
        </p:cxnSp>
        <p:cxnSp>
          <p:nvCxnSpPr>
            <p:cNvPr id="20" name="Straight Connector 15"/>
            <p:cNvCxnSpPr>
              <a:cxnSpLocks noChangeShapeType="1"/>
            </p:cNvCxnSpPr>
            <p:nvPr/>
          </p:nvCxnSpPr>
          <p:spPr bwMode="auto">
            <a:xfrm flipV="1">
              <a:off x="3657" y="2801"/>
              <a:ext cx="284" cy="274"/>
            </a:xfrm>
            <a:prstGeom prst="line">
              <a:avLst/>
            </a:prstGeom>
            <a:noFill/>
            <a:ln w="19050" algn="ctr">
              <a:solidFill>
                <a:srgbClr val="3C6ACA"/>
              </a:solidFill>
              <a:round/>
              <a:headEnd/>
              <a:tailEnd/>
            </a:ln>
          </p:spPr>
        </p:cxnSp>
        <p:cxnSp>
          <p:nvCxnSpPr>
            <p:cNvPr id="21" name="Straight Connector 16"/>
            <p:cNvCxnSpPr>
              <a:cxnSpLocks noChangeShapeType="1"/>
            </p:cNvCxnSpPr>
            <p:nvPr/>
          </p:nvCxnSpPr>
          <p:spPr bwMode="auto">
            <a:xfrm flipV="1">
              <a:off x="4139" y="2801"/>
              <a:ext cx="283" cy="274"/>
            </a:xfrm>
            <a:prstGeom prst="line">
              <a:avLst/>
            </a:prstGeom>
            <a:noFill/>
            <a:ln w="19050" algn="ctr">
              <a:solidFill>
                <a:srgbClr val="3C6ACA"/>
              </a:solidFill>
              <a:round/>
              <a:headEnd/>
              <a:tailEnd/>
            </a:ln>
          </p:spPr>
        </p:cxnSp>
        <p:cxnSp>
          <p:nvCxnSpPr>
            <p:cNvPr id="22" name="Straight Connector 17"/>
            <p:cNvCxnSpPr>
              <a:cxnSpLocks noChangeShapeType="1"/>
            </p:cNvCxnSpPr>
            <p:nvPr/>
          </p:nvCxnSpPr>
          <p:spPr bwMode="auto">
            <a:xfrm flipV="1">
              <a:off x="4139" y="3382"/>
              <a:ext cx="283" cy="273"/>
            </a:xfrm>
            <a:prstGeom prst="line">
              <a:avLst/>
            </a:prstGeom>
            <a:noFill/>
            <a:ln w="19050" algn="ctr">
              <a:solidFill>
                <a:srgbClr val="3C6ACA"/>
              </a:solidFill>
              <a:round/>
              <a:headEnd/>
              <a:tailEnd/>
            </a:ln>
          </p:spPr>
        </p:cxnSp>
        <p:sp>
          <p:nvSpPr>
            <p:cNvPr id="23" name="TextBox 18"/>
            <p:cNvSpPr txBox="1">
              <a:spLocks noChangeArrowheads="1"/>
            </p:cNvSpPr>
            <p:nvPr/>
          </p:nvSpPr>
          <p:spPr bwMode="auto">
            <a:xfrm>
              <a:off x="4419" y="3112"/>
              <a:ext cx="191"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smtClean="0">
                  <a:solidFill>
                    <a:srgbClr val="000000"/>
                  </a:solidFill>
                  <a:latin typeface="Calibri" pitchFamily="34" charset="0"/>
                </a:rPr>
                <a:t>s</a:t>
              </a:r>
            </a:p>
          </p:txBody>
        </p:sp>
        <p:sp>
          <p:nvSpPr>
            <p:cNvPr id="24" name="Oval 23"/>
            <p:cNvSpPr/>
            <p:nvPr/>
          </p:nvSpPr>
          <p:spPr>
            <a:xfrm>
              <a:off x="4393" y="3348"/>
              <a:ext cx="57"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25" name="TextBox 20"/>
            <p:cNvSpPr txBox="1">
              <a:spLocks noChangeArrowheads="1"/>
            </p:cNvSpPr>
            <p:nvPr/>
          </p:nvSpPr>
          <p:spPr bwMode="auto">
            <a:xfrm>
              <a:off x="3954" y="2503"/>
              <a:ext cx="180"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smtClean="0">
                  <a:solidFill>
                    <a:srgbClr val="000000"/>
                  </a:solidFill>
                  <a:latin typeface="Calibri" pitchFamily="34" charset="0"/>
                </a:rPr>
                <a:t>t</a:t>
              </a:r>
            </a:p>
          </p:txBody>
        </p:sp>
        <p:sp>
          <p:nvSpPr>
            <p:cNvPr id="26" name="Oval 25"/>
            <p:cNvSpPr/>
            <p:nvPr/>
          </p:nvSpPr>
          <p:spPr>
            <a:xfrm>
              <a:off x="3912" y="2771"/>
              <a:ext cx="57"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27" name="TextBox 22"/>
            <p:cNvSpPr txBox="1">
              <a:spLocks noChangeArrowheads="1"/>
            </p:cNvSpPr>
            <p:nvPr/>
          </p:nvSpPr>
          <p:spPr bwMode="auto">
            <a:xfrm>
              <a:off x="3348" y="3416"/>
              <a:ext cx="246" cy="307"/>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smtClean="0">
                  <a:solidFill>
                    <a:srgbClr val="000000"/>
                  </a:solidFill>
                  <a:latin typeface="Calibri" pitchFamily="34" charset="0"/>
                </a:rPr>
                <a:t>v</a:t>
              </a:r>
              <a:r>
                <a:rPr lang="en-US" sz="2400" baseline="-25000" dirty="0" smtClean="0">
                  <a:solidFill>
                    <a:srgbClr val="000000"/>
                  </a:solidFill>
                  <a:latin typeface="Calibri" pitchFamily="34" charset="0"/>
                </a:rPr>
                <a:t>i</a:t>
              </a:r>
            </a:p>
          </p:txBody>
        </p:sp>
        <p:sp>
          <p:nvSpPr>
            <p:cNvPr id="28" name="Oval 27"/>
            <p:cNvSpPr/>
            <p:nvPr/>
          </p:nvSpPr>
          <p:spPr>
            <a:xfrm>
              <a:off x="3629" y="3621"/>
              <a:ext cx="56"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29" name="TextBox 24"/>
            <p:cNvSpPr txBox="1">
              <a:spLocks noChangeArrowheads="1"/>
            </p:cNvSpPr>
            <p:nvPr/>
          </p:nvSpPr>
          <p:spPr bwMode="auto">
            <a:xfrm>
              <a:off x="4224" y="2879"/>
              <a:ext cx="564"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v</a:t>
              </a:r>
              <a:r>
                <a:rPr lang="en-US" sz="2400" baseline="-25000" smtClean="0">
                  <a:solidFill>
                    <a:srgbClr val="000000"/>
                  </a:solidFill>
                  <a:latin typeface="Calibri" pitchFamily="34" charset="0"/>
                </a:rPr>
                <a:t>i </a:t>
              </a:r>
              <a:r>
                <a:rPr lang="en-US" sz="2400" smtClean="0">
                  <a:solidFill>
                    <a:srgbClr val="000000"/>
                  </a:solidFill>
                  <a:latin typeface="Calibri" pitchFamily="34" charset="0"/>
                </a:rPr>
                <a:t>(s,t)</a:t>
              </a:r>
            </a:p>
          </p:txBody>
        </p:sp>
        <p:sp>
          <p:nvSpPr>
            <p:cNvPr id="30" name="Oval 29"/>
            <p:cNvSpPr/>
            <p:nvPr/>
          </p:nvSpPr>
          <p:spPr>
            <a:xfrm>
              <a:off x="4111" y="3041"/>
              <a:ext cx="56" cy="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1" name="TextBox 26"/>
            <p:cNvSpPr txBox="1">
              <a:spLocks noChangeArrowheads="1"/>
            </p:cNvSpPr>
            <p:nvPr/>
          </p:nvSpPr>
          <p:spPr bwMode="auto">
            <a:xfrm>
              <a:off x="4752" y="3120"/>
              <a:ext cx="807"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“Where”</a:t>
              </a:r>
            </a:p>
          </p:txBody>
        </p:sp>
        <p:sp>
          <p:nvSpPr>
            <p:cNvPr id="32" name="TextBox 27"/>
            <p:cNvSpPr txBox="1">
              <a:spLocks noChangeArrowheads="1"/>
            </p:cNvSpPr>
            <p:nvPr/>
          </p:nvSpPr>
          <p:spPr bwMode="auto">
            <a:xfrm>
              <a:off x="3486" y="3731"/>
              <a:ext cx="704"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“What”</a:t>
              </a:r>
            </a:p>
          </p:txBody>
        </p:sp>
        <p:sp>
          <p:nvSpPr>
            <p:cNvPr id="33" name="TextBox 28"/>
            <p:cNvSpPr txBox="1">
              <a:spLocks noChangeArrowheads="1"/>
            </p:cNvSpPr>
            <p:nvPr/>
          </p:nvSpPr>
          <p:spPr bwMode="auto">
            <a:xfrm>
              <a:off x="3168" y="2208"/>
              <a:ext cx="745"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“When”</a:t>
              </a:r>
            </a:p>
          </p:txBody>
        </p:sp>
        <p:sp>
          <p:nvSpPr>
            <p:cNvPr id="34" name="TextBox 29"/>
            <p:cNvSpPr txBox="1">
              <a:spLocks noChangeArrowheads="1"/>
            </p:cNvSpPr>
            <p:nvPr/>
          </p:nvSpPr>
          <p:spPr bwMode="auto">
            <a:xfrm>
              <a:off x="4608" y="2592"/>
              <a:ext cx="1082"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A data value</a:t>
              </a:r>
            </a:p>
          </p:txBody>
        </p:sp>
        <p:cxnSp>
          <p:nvCxnSpPr>
            <p:cNvPr id="35" name="Straight Arrow Connector 31"/>
            <p:cNvCxnSpPr>
              <a:cxnSpLocks noChangeShapeType="1"/>
              <a:stCxn id="34" idx="1"/>
              <a:endCxn id="30" idx="7"/>
            </p:cNvCxnSpPr>
            <p:nvPr/>
          </p:nvCxnSpPr>
          <p:spPr bwMode="auto">
            <a:xfrm flipH="1">
              <a:off x="4159" y="2736"/>
              <a:ext cx="449" cy="307"/>
            </a:xfrm>
            <a:prstGeom prst="straightConnector1">
              <a:avLst/>
            </a:prstGeom>
            <a:noFill/>
            <a:ln w="19050" algn="ctr">
              <a:solidFill>
                <a:srgbClr val="4A7EBB"/>
              </a:solidFill>
              <a:prstDash val="dash"/>
              <a:round/>
              <a:headEnd/>
              <a:tailEnd type="arrow" w="med" len="med"/>
            </a:ln>
          </p:spPr>
        </p:cxnSp>
      </p:grpSp>
      <p:graphicFrame>
        <p:nvGraphicFramePr>
          <p:cNvPr id="2" name="Table 1"/>
          <p:cNvGraphicFramePr>
            <a:graphicFrameLocks noGrp="1"/>
          </p:cNvGraphicFramePr>
          <p:nvPr>
            <p:extLst>
              <p:ext uri="{D42A27DB-BD31-4B8C-83A1-F6EECF244321}">
                <p14:modId xmlns:p14="http://schemas.microsoft.com/office/powerpoint/2010/main" val="1113696319"/>
              </p:ext>
            </p:extLst>
          </p:nvPr>
        </p:nvGraphicFramePr>
        <p:xfrm>
          <a:off x="152400" y="3536996"/>
          <a:ext cx="2133600" cy="2346960"/>
        </p:xfrm>
        <a:graphic>
          <a:graphicData uri="http://schemas.openxmlformats.org/drawingml/2006/table">
            <a:tbl>
              <a:tblPr/>
              <a:tblGrid>
                <a:gridCol w="2133600"/>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Times New Roman" pitchFamily="18" charset="0"/>
                        </a:rPr>
                        <a:t>Variable</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Method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Times New Roman" pitchFamily="18" charset="0"/>
                        </a:rPr>
                        <a:t>Quality Control Level</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mn-lt"/>
                          <a:cs typeface="Times New Roman" pitchFamily="18" charset="0"/>
                        </a:rPr>
                        <a:t>Sample Medium</a:t>
                      </a:r>
                      <a:endParaRPr kumimoji="0" lang="en-US" sz="1600" b="0" i="0" u="none" strike="noStrike" cap="none" normalizeH="0" baseline="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mn-lt"/>
                          <a:cs typeface="Times New Roman" pitchFamily="18" charset="0"/>
                        </a:rPr>
                        <a:t>Value Type</a:t>
                      </a:r>
                      <a:endParaRPr kumimoji="0" lang="en-US" sz="1600" b="0" i="0" u="none" strike="noStrike" cap="none" normalizeH="0" baseline="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Times New Roman" pitchFamily="18" charset="0"/>
                        </a:rPr>
                        <a:t>Data Type</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Source/Organization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128414243"/>
              </p:ext>
            </p:extLst>
          </p:nvPr>
        </p:nvGraphicFramePr>
        <p:xfrm>
          <a:off x="6716889" y="2294181"/>
          <a:ext cx="2046111" cy="1341120"/>
        </p:xfrm>
        <a:graphic>
          <a:graphicData uri="http://schemas.openxmlformats.org/drawingml/2006/table">
            <a:tbl>
              <a:tblPr/>
              <a:tblGrid>
                <a:gridCol w="2046111"/>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Units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Accuracy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Times New Roman" pitchFamily="18" charset="0"/>
                        </a:rPr>
                        <a:t>Censoring</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Times New Roman" pitchFamily="18" charset="0"/>
                        </a:rPr>
                        <a:t>Qualifying comments</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3798868986"/>
              </p:ext>
            </p:extLst>
          </p:nvPr>
        </p:nvGraphicFramePr>
        <p:xfrm>
          <a:off x="6705600" y="4343400"/>
          <a:ext cx="2057400" cy="670560"/>
        </p:xfrm>
        <a:graphic>
          <a:graphicData uri="http://schemas.openxmlformats.org/drawingml/2006/table">
            <a:tbl>
              <a:tblPr/>
              <a:tblGrid>
                <a:gridCol w="2057400"/>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Feature of interest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05241304"/>
              </p:ext>
            </p:extLst>
          </p:nvPr>
        </p:nvGraphicFramePr>
        <p:xfrm>
          <a:off x="152400" y="2170095"/>
          <a:ext cx="2133600" cy="670560"/>
        </p:xfrm>
        <a:graphic>
          <a:graphicData uri="http://schemas.openxmlformats.org/drawingml/2006/table">
            <a:tbl>
              <a:tblPr/>
              <a:tblGrid>
                <a:gridCol w="2133600"/>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mn-lt"/>
                          <a:cs typeface="Times New Roman" pitchFamily="18" charset="0"/>
                        </a:rPr>
                        <a:t>DateTime</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Interval (support)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042221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fontScale="90000"/>
          </a:bodyPr>
          <a:lstStyle/>
          <a:p>
            <a:r>
              <a:rPr lang="en-US" dirty="0" smtClean="0"/>
              <a:t>Data Series – A Time Series of Hydrologic Observations</a:t>
            </a:r>
          </a:p>
        </p:txBody>
      </p:sp>
      <p:grpSp>
        <p:nvGrpSpPr>
          <p:cNvPr id="2" name="Group 2"/>
          <p:cNvGrpSpPr>
            <a:grpSpLocks/>
          </p:cNvGrpSpPr>
          <p:nvPr/>
        </p:nvGrpSpPr>
        <p:grpSpPr bwMode="auto">
          <a:xfrm>
            <a:off x="2590800" y="1371600"/>
            <a:ext cx="5334000" cy="4724400"/>
            <a:chOff x="1600200" y="838200"/>
            <a:chExt cx="5003299" cy="4495800"/>
          </a:xfrm>
        </p:grpSpPr>
        <p:cxnSp>
          <p:nvCxnSpPr>
            <p:cNvPr id="4" name="Straight Arrow Connector 3"/>
            <p:cNvCxnSpPr/>
            <p:nvPr/>
          </p:nvCxnSpPr>
          <p:spPr>
            <a:xfrm rot="5400000" flipH="1" flipV="1">
              <a:off x="2399419" y="2552829"/>
              <a:ext cx="2973029" cy="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0800000" flipV="1">
              <a:off x="2362607" y="4039343"/>
              <a:ext cx="1523326" cy="1294657"/>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885934" y="4039343"/>
              <a:ext cx="2515051" cy="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704" name="TextBox 6"/>
            <p:cNvSpPr txBox="1">
              <a:spLocks noChangeArrowheads="1"/>
            </p:cNvSpPr>
            <p:nvPr/>
          </p:nvSpPr>
          <p:spPr bwMode="auto">
            <a:xfrm>
              <a:off x="5867400" y="3581400"/>
              <a:ext cx="736099" cy="369332"/>
            </a:xfrm>
            <a:prstGeom prst="rect">
              <a:avLst/>
            </a:prstGeom>
            <a:noFill/>
            <a:ln w="9525">
              <a:noFill/>
              <a:miter lim="800000"/>
              <a:headEnd/>
              <a:tailEnd/>
            </a:ln>
          </p:spPr>
          <p:txBody>
            <a:bodyPr wrap="none">
              <a:spAutoFit/>
            </a:bodyPr>
            <a:lstStyle/>
            <a:p>
              <a:r>
                <a:rPr lang="en-US" i="1">
                  <a:latin typeface="Calibri" pitchFamily="34" charset="0"/>
                </a:rPr>
                <a:t>Space</a:t>
              </a:r>
            </a:p>
          </p:txBody>
        </p:sp>
        <p:cxnSp>
          <p:nvCxnSpPr>
            <p:cNvPr id="8" name="Straight Connector 7"/>
            <p:cNvCxnSpPr/>
            <p:nvPr/>
          </p:nvCxnSpPr>
          <p:spPr>
            <a:xfrm rot="5400000" flipH="1" flipV="1">
              <a:off x="3122855" y="3353492"/>
              <a:ext cx="2592336"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3526" y="4648149"/>
              <a:ext cx="1295497" cy="15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9023" y="4039343"/>
              <a:ext cx="762407" cy="6088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105487" y="3962298"/>
              <a:ext cx="151886" cy="152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09" name="TextBox 11"/>
            <p:cNvSpPr txBox="1">
              <a:spLocks noChangeArrowheads="1"/>
            </p:cNvSpPr>
            <p:nvPr/>
          </p:nvSpPr>
          <p:spPr bwMode="auto">
            <a:xfrm>
              <a:off x="1905000" y="4267200"/>
              <a:ext cx="1242648" cy="369332"/>
            </a:xfrm>
            <a:prstGeom prst="rect">
              <a:avLst/>
            </a:prstGeom>
            <a:noFill/>
            <a:ln w="9525">
              <a:noFill/>
              <a:miter lim="800000"/>
              <a:headEnd/>
              <a:tailEnd/>
            </a:ln>
          </p:spPr>
          <p:txBody>
            <a:bodyPr wrap="none">
              <a:spAutoFit/>
            </a:bodyPr>
            <a:lstStyle/>
            <a:p>
              <a:r>
                <a:rPr lang="en-US" dirty="0">
                  <a:latin typeface="Calibri" pitchFamily="34" charset="0"/>
                </a:rPr>
                <a:t>Variable, V</a:t>
              </a:r>
              <a:r>
                <a:rPr lang="en-US" baseline="-25000" dirty="0">
                  <a:latin typeface="Calibri" pitchFamily="34" charset="0"/>
                </a:rPr>
                <a:t>i</a:t>
              </a:r>
            </a:p>
          </p:txBody>
        </p:sp>
        <p:sp>
          <p:nvSpPr>
            <p:cNvPr id="13" name="Oval 12"/>
            <p:cNvSpPr/>
            <p:nvPr/>
          </p:nvSpPr>
          <p:spPr>
            <a:xfrm>
              <a:off x="3047583" y="4572615"/>
              <a:ext cx="153375" cy="15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p:cNvSpPr/>
            <p:nvPr/>
          </p:nvSpPr>
          <p:spPr>
            <a:xfrm>
              <a:off x="4343080" y="3276446"/>
              <a:ext cx="153375" cy="1525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p:cNvSpPr/>
            <p:nvPr/>
          </p:nvSpPr>
          <p:spPr>
            <a:xfrm>
              <a:off x="4343080" y="2667641"/>
              <a:ext cx="153375" cy="1510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p:cNvSpPr/>
            <p:nvPr/>
          </p:nvSpPr>
          <p:spPr>
            <a:xfrm>
              <a:off x="4343080" y="3734185"/>
              <a:ext cx="153375" cy="152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p:cNvSpPr/>
            <p:nvPr/>
          </p:nvSpPr>
          <p:spPr>
            <a:xfrm>
              <a:off x="3798078" y="3589159"/>
              <a:ext cx="153375" cy="152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p:cNvSpPr/>
            <p:nvPr/>
          </p:nvSpPr>
          <p:spPr>
            <a:xfrm>
              <a:off x="3807012" y="1696269"/>
              <a:ext cx="151886" cy="152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16" name="TextBox 18"/>
            <p:cNvSpPr txBox="1">
              <a:spLocks noChangeArrowheads="1"/>
            </p:cNvSpPr>
            <p:nvPr/>
          </p:nvSpPr>
          <p:spPr bwMode="auto">
            <a:xfrm>
              <a:off x="4876800" y="3581400"/>
              <a:ext cx="804131" cy="369332"/>
            </a:xfrm>
            <a:prstGeom prst="rect">
              <a:avLst/>
            </a:prstGeom>
            <a:noFill/>
            <a:ln w="9525">
              <a:noFill/>
              <a:miter lim="800000"/>
              <a:headEnd/>
              <a:tailEnd/>
            </a:ln>
          </p:spPr>
          <p:txBody>
            <a:bodyPr wrap="none">
              <a:spAutoFit/>
            </a:bodyPr>
            <a:lstStyle/>
            <a:p>
              <a:r>
                <a:rPr lang="en-US">
                  <a:latin typeface="Calibri" pitchFamily="34" charset="0"/>
                </a:rPr>
                <a:t>Site, S</a:t>
              </a:r>
              <a:r>
                <a:rPr lang="en-US" baseline="-25000">
                  <a:latin typeface="Calibri" pitchFamily="34" charset="0"/>
                </a:rPr>
                <a:t>j</a:t>
              </a:r>
              <a:endParaRPr lang="en-US">
                <a:latin typeface="Calibri" pitchFamily="34" charset="0"/>
              </a:endParaRPr>
            </a:p>
          </p:txBody>
        </p:sp>
        <p:cxnSp>
          <p:nvCxnSpPr>
            <p:cNvPr id="20" name="Straight Connector 19"/>
            <p:cNvCxnSpPr/>
            <p:nvPr/>
          </p:nvCxnSpPr>
          <p:spPr>
            <a:xfrm rot="16200000" flipV="1">
              <a:off x="3860139" y="3702616"/>
              <a:ext cx="587656" cy="542024"/>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43080" y="4190412"/>
              <a:ext cx="153375" cy="152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2" name="Straight Connector 21"/>
            <p:cNvCxnSpPr/>
            <p:nvPr/>
          </p:nvCxnSpPr>
          <p:spPr>
            <a:xfrm rot="16200000" flipV="1">
              <a:off x="3863117" y="1774982"/>
              <a:ext cx="587656" cy="542024"/>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343080" y="2285437"/>
              <a:ext cx="153375" cy="1525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21" name="TextBox 23"/>
            <p:cNvSpPr txBox="1">
              <a:spLocks noChangeArrowheads="1"/>
            </p:cNvSpPr>
            <p:nvPr/>
          </p:nvSpPr>
          <p:spPr bwMode="auto">
            <a:xfrm>
              <a:off x="1905000" y="1524000"/>
              <a:ext cx="1856790" cy="369332"/>
            </a:xfrm>
            <a:prstGeom prst="rect">
              <a:avLst/>
            </a:prstGeom>
            <a:noFill/>
            <a:ln w="9525">
              <a:noFill/>
              <a:miter lim="800000"/>
              <a:headEnd/>
              <a:tailEnd/>
            </a:ln>
          </p:spPr>
          <p:txBody>
            <a:bodyPr wrap="none">
              <a:spAutoFit/>
            </a:bodyPr>
            <a:lstStyle/>
            <a:p>
              <a:r>
                <a:rPr lang="en-US">
                  <a:latin typeface="Calibri" pitchFamily="34" charset="0"/>
                </a:rPr>
                <a:t>End Date Time, t</a:t>
              </a:r>
              <a:r>
                <a:rPr lang="en-US" baseline="-25000">
                  <a:latin typeface="Calibri" pitchFamily="34" charset="0"/>
                </a:rPr>
                <a:t>2</a:t>
              </a:r>
            </a:p>
          </p:txBody>
        </p:sp>
        <p:sp>
          <p:nvSpPr>
            <p:cNvPr id="29722" name="TextBox 24"/>
            <p:cNvSpPr txBox="1">
              <a:spLocks noChangeArrowheads="1"/>
            </p:cNvSpPr>
            <p:nvPr/>
          </p:nvSpPr>
          <p:spPr bwMode="auto">
            <a:xfrm>
              <a:off x="1828800" y="3429000"/>
              <a:ext cx="2078005" cy="369332"/>
            </a:xfrm>
            <a:prstGeom prst="rect">
              <a:avLst/>
            </a:prstGeom>
            <a:noFill/>
            <a:ln w="9525">
              <a:noFill/>
              <a:miter lim="800000"/>
              <a:headEnd/>
              <a:tailEnd/>
            </a:ln>
          </p:spPr>
          <p:txBody>
            <a:bodyPr wrap="none">
              <a:spAutoFit/>
            </a:bodyPr>
            <a:lstStyle/>
            <a:p>
              <a:r>
                <a:rPr lang="en-US">
                  <a:latin typeface="Calibri" pitchFamily="34" charset="0"/>
                </a:rPr>
                <a:t>Begin Date Time, t</a:t>
              </a:r>
              <a:r>
                <a:rPr lang="en-US" baseline="-25000">
                  <a:latin typeface="Calibri" pitchFamily="34" charset="0"/>
                </a:rPr>
                <a:t>1</a:t>
              </a:r>
              <a:r>
                <a:rPr lang="en-US">
                  <a:latin typeface="Calibri" pitchFamily="34" charset="0"/>
                </a:rPr>
                <a:t> </a:t>
              </a:r>
              <a:endParaRPr lang="en-US" baseline="-25000">
                <a:latin typeface="Calibri" pitchFamily="34" charset="0"/>
              </a:endParaRPr>
            </a:p>
          </p:txBody>
        </p:sp>
        <p:sp>
          <p:nvSpPr>
            <p:cNvPr id="29723" name="TextBox 25"/>
            <p:cNvSpPr txBox="1">
              <a:spLocks noChangeArrowheads="1"/>
            </p:cNvSpPr>
            <p:nvPr/>
          </p:nvSpPr>
          <p:spPr bwMode="auto">
            <a:xfrm>
              <a:off x="3886200" y="838200"/>
              <a:ext cx="649537" cy="369332"/>
            </a:xfrm>
            <a:prstGeom prst="rect">
              <a:avLst/>
            </a:prstGeom>
            <a:noFill/>
            <a:ln w="9525">
              <a:noFill/>
              <a:miter lim="800000"/>
              <a:headEnd/>
              <a:tailEnd/>
            </a:ln>
          </p:spPr>
          <p:txBody>
            <a:bodyPr wrap="none">
              <a:spAutoFit/>
            </a:bodyPr>
            <a:lstStyle/>
            <a:p>
              <a:r>
                <a:rPr lang="en-US" i="1">
                  <a:latin typeface="Calibri" pitchFamily="34" charset="0"/>
                </a:rPr>
                <a:t>Time</a:t>
              </a:r>
            </a:p>
          </p:txBody>
        </p:sp>
        <p:sp>
          <p:nvSpPr>
            <p:cNvPr id="29724" name="TextBox 26"/>
            <p:cNvSpPr txBox="1">
              <a:spLocks noChangeArrowheads="1"/>
            </p:cNvSpPr>
            <p:nvPr/>
          </p:nvSpPr>
          <p:spPr bwMode="auto">
            <a:xfrm>
              <a:off x="1600200" y="4876800"/>
              <a:ext cx="1045414" cy="369332"/>
            </a:xfrm>
            <a:prstGeom prst="rect">
              <a:avLst/>
            </a:prstGeom>
            <a:noFill/>
            <a:ln w="9525">
              <a:noFill/>
              <a:miter lim="800000"/>
              <a:headEnd/>
              <a:tailEnd/>
            </a:ln>
          </p:spPr>
          <p:txBody>
            <a:bodyPr wrap="none">
              <a:spAutoFit/>
            </a:bodyPr>
            <a:lstStyle/>
            <a:p>
              <a:r>
                <a:rPr lang="en-US" i="1">
                  <a:latin typeface="Calibri" pitchFamily="34" charset="0"/>
                </a:rPr>
                <a:t>Variables</a:t>
              </a:r>
            </a:p>
          </p:txBody>
        </p:sp>
        <p:sp>
          <p:nvSpPr>
            <p:cNvPr id="28" name="Right Brace 27"/>
            <p:cNvSpPr/>
            <p:nvPr/>
          </p:nvSpPr>
          <p:spPr>
            <a:xfrm>
              <a:off x="4572398" y="2362482"/>
              <a:ext cx="151886" cy="1904974"/>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9726" name="TextBox 28"/>
            <p:cNvSpPr txBox="1">
              <a:spLocks noChangeArrowheads="1"/>
            </p:cNvSpPr>
            <p:nvPr/>
          </p:nvSpPr>
          <p:spPr bwMode="auto">
            <a:xfrm>
              <a:off x="4800600" y="3124200"/>
              <a:ext cx="982448" cy="369332"/>
            </a:xfrm>
            <a:prstGeom prst="rect">
              <a:avLst/>
            </a:prstGeom>
            <a:noFill/>
            <a:ln w="9525">
              <a:noFill/>
              <a:miter lim="800000"/>
              <a:headEnd/>
              <a:tailEnd/>
            </a:ln>
          </p:spPr>
          <p:txBody>
            <a:bodyPr wrap="none">
              <a:spAutoFit/>
            </a:bodyPr>
            <a:lstStyle/>
            <a:p>
              <a:r>
                <a:rPr lang="en-US">
                  <a:latin typeface="Calibri" pitchFamily="34" charset="0"/>
                </a:rPr>
                <a:t>Count, C</a:t>
              </a:r>
            </a:p>
          </p:txBody>
        </p:sp>
      </p:grpSp>
      <p:sp>
        <p:nvSpPr>
          <p:cNvPr id="29700" name="TextBox 29"/>
          <p:cNvSpPr txBox="1">
            <a:spLocks noChangeArrowheads="1"/>
          </p:cNvSpPr>
          <p:nvPr/>
        </p:nvSpPr>
        <p:spPr bwMode="auto">
          <a:xfrm>
            <a:off x="5434157" y="5524501"/>
            <a:ext cx="3581400" cy="1200150"/>
          </a:xfrm>
          <a:prstGeom prst="rect">
            <a:avLst/>
          </a:prstGeom>
          <a:noFill/>
          <a:ln w="12700">
            <a:solidFill>
              <a:schemeClr val="tx1"/>
            </a:solidFill>
            <a:miter lim="800000"/>
            <a:headEnd/>
            <a:tailEnd/>
          </a:ln>
        </p:spPr>
        <p:txBody>
          <a:bodyPr>
            <a:spAutoFit/>
          </a:bodyPr>
          <a:lstStyle/>
          <a:p>
            <a:r>
              <a:rPr lang="en-US" sz="2400">
                <a:latin typeface="Calibri" pitchFamily="34" charset="0"/>
              </a:rPr>
              <a:t>There are C measurements of Variable V</a:t>
            </a:r>
            <a:r>
              <a:rPr lang="en-US" sz="2400" baseline="-25000">
                <a:latin typeface="Calibri" pitchFamily="34" charset="0"/>
              </a:rPr>
              <a:t>i</a:t>
            </a:r>
            <a:r>
              <a:rPr lang="en-US" sz="2400">
                <a:latin typeface="Calibri" pitchFamily="34" charset="0"/>
              </a:rPr>
              <a:t> at Site S</a:t>
            </a:r>
            <a:r>
              <a:rPr lang="en-US" sz="2400" baseline="-25000">
                <a:latin typeface="Calibri" pitchFamily="34" charset="0"/>
              </a:rPr>
              <a:t>j</a:t>
            </a:r>
            <a:r>
              <a:rPr lang="en-US" sz="2400">
                <a:latin typeface="Calibri" pitchFamily="34" charset="0"/>
              </a:rPr>
              <a:t> from time t</a:t>
            </a:r>
            <a:r>
              <a:rPr lang="en-US" sz="2400" baseline="-25000">
                <a:latin typeface="Calibri" pitchFamily="34" charset="0"/>
              </a:rPr>
              <a:t>1</a:t>
            </a:r>
            <a:r>
              <a:rPr lang="en-US" sz="2400">
                <a:latin typeface="Calibri" pitchFamily="34" charset="0"/>
              </a:rPr>
              <a:t> to time t</a:t>
            </a:r>
            <a:r>
              <a:rPr lang="en-US" sz="2400" baseline="-25000">
                <a:latin typeface="Calibri" pitchFamily="34" charset="0"/>
              </a:rPr>
              <a:t>2</a:t>
            </a:r>
          </a:p>
        </p:txBody>
      </p:sp>
      <p:sp>
        <p:nvSpPr>
          <p:cNvPr id="7" name="TextBox 6"/>
          <p:cNvSpPr txBox="1"/>
          <p:nvPr/>
        </p:nvSpPr>
        <p:spPr>
          <a:xfrm>
            <a:off x="381000" y="1981200"/>
            <a:ext cx="2590800" cy="2031325"/>
          </a:xfrm>
          <a:prstGeom prst="rect">
            <a:avLst/>
          </a:prstGeom>
          <a:noFill/>
        </p:spPr>
        <p:txBody>
          <a:bodyPr wrap="square" rtlCol="0">
            <a:spAutoFit/>
          </a:bodyPr>
          <a:lstStyle/>
          <a:p>
            <a:r>
              <a:rPr lang="en-US" dirty="0" smtClean="0"/>
              <a:t>Defined by unique combinations of:</a:t>
            </a:r>
          </a:p>
          <a:p>
            <a:pPr marL="285750" indent="-285750">
              <a:buFont typeface="Arial" pitchFamily="34" charset="0"/>
              <a:buChar char="•"/>
            </a:pPr>
            <a:r>
              <a:rPr lang="en-US" dirty="0" smtClean="0"/>
              <a:t>Site</a:t>
            </a:r>
          </a:p>
          <a:p>
            <a:pPr marL="285750" indent="-285750">
              <a:buFont typeface="Arial" pitchFamily="34" charset="0"/>
              <a:buChar char="•"/>
            </a:pPr>
            <a:r>
              <a:rPr lang="en-US" dirty="0" smtClean="0"/>
              <a:t>Variable</a:t>
            </a:r>
          </a:p>
          <a:p>
            <a:pPr marL="285750" indent="-285750">
              <a:buFont typeface="Arial" pitchFamily="34" charset="0"/>
              <a:buChar char="•"/>
            </a:pPr>
            <a:r>
              <a:rPr lang="en-US" dirty="0" smtClean="0"/>
              <a:t>Method</a:t>
            </a:r>
          </a:p>
          <a:p>
            <a:pPr marL="285750" indent="-285750">
              <a:buFont typeface="Arial" pitchFamily="34" charset="0"/>
              <a:buChar char="•"/>
            </a:pPr>
            <a:r>
              <a:rPr lang="en-US" dirty="0" smtClean="0"/>
              <a:t>Source</a:t>
            </a:r>
          </a:p>
          <a:p>
            <a:pPr marL="285750" indent="-285750">
              <a:buFont typeface="Arial" pitchFamily="34" charset="0"/>
              <a:buChar char="•"/>
            </a:pPr>
            <a:r>
              <a:rPr lang="en-US" dirty="0" smtClean="0"/>
              <a:t>Quality Control Level</a:t>
            </a:r>
            <a:endParaRPr lang="en-US" dirty="0"/>
          </a:p>
        </p:txBody>
      </p:sp>
    </p:spTree>
    <p:extLst>
      <p:ext uri="{BB962C8B-B14F-4D97-AF65-F5344CB8AC3E}">
        <p14:creationId xmlns:p14="http://schemas.microsoft.com/office/powerpoint/2010/main" val="641964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eff\Desktop\ODM\ODM1.1.1SchemaDiagr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05" y="914400"/>
            <a:ext cx="9120395" cy="58674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2133600" y="0"/>
            <a:ext cx="4648200" cy="830997"/>
          </a:xfrm>
          <a:prstGeom prst="rect">
            <a:avLst/>
          </a:prstGeom>
          <a:noFill/>
        </p:spPr>
        <p:txBody>
          <a:bodyPr wrap="square" rtlCol="0">
            <a:spAutoFit/>
          </a:bodyPr>
          <a:lstStyle/>
          <a:p>
            <a:pPr algn="ctr"/>
            <a:r>
              <a:rPr lang="en-US" sz="4800" dirty="0" smtClean="0"/>
              <a:t>ODM 1.1.1</a:t>
            </a:r>
            <a:endParaRPr lang="en-US" sz="4800" dirty="0"/>
          </a:p>
        </p:txBody>
      </p:sp>
      <p:sp>
        <p:nvSpPr>
          <p:cNvPr id="2" name="Rectangle 1"/>
          <p:cNvSpPr/>
          <p:nvPr/>
        </p:nvSpPr>
        <p:spPr>
          <a:xfrm>
            <a:off x="0" y="914400"/>
            <a:ext cx="2895600" cy="1828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38200" y="1602224"/>
            <a:ext cx="1488934" cy="1077218"/>
          </a:xfrm>
          <a:prstGeom prst="rect">
            <a:avLst/>
          </a:prstGeom>
          <a:noFill/>
        </p:spPr>
        <p:txBody>
          <a:bodyPr wrap="none" rtlCol="0">
            <a:spAutoFit/>
          </a:bodyPr>
          <a:lstStyle/>
          <a:p>
            <a:pPr algn="ctr"/>
            <a:r>
              <a:rPr lang="en-US" sz="3200" dirty="0" smtClean="0">
                <a:solidFill>
                  <a:srgbClr val="FF0000"/>
                </a:solidFill>
              </a:rPr>
              <a:t>Sites</a:t>
            </a:r>
          </a:p>
          <a:p>
            <a:pPr algn="ctr"/>
            <a:r>
              <a:rPr lang="en-US" sz="3200" dirty="0" smtClean="0">
                <a:solidFill>
                  <a:srgbClr val="FF0000"/>
                </a:solidFill>
              </a:rPr>
              <a:t>(where)</a:t>
            </a:r>
            <a:endParaRPr lang="en-US" sz="3200" dirty="0">
              <a:solidFill>
                <a:srgbClr val="FF0000"/>
              </a:solidFill>
            </a:endParaRPr>
          </a:p>
        </p:txBody>
      </p:sp>
      <p:sp>
        <p:nvSpPr>
          <p:cNvPr id="6" name="Rectangle 5"/>
          <p:cNvSpPr/>
          <p:nvPr/>
        </p:nvSpPr>
        <p:spPr>
          <a:xfrm>
            <a:off x="23605" y="4191000"/>
            <a:ext cx="2895600" cy="2590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80296" y="5715000"/>
            <a:ext cx="1700722" cy="1077218"/>
          </a:xfrm>
          <a:prstGeom prst="rect">
            <a:avLst/>
          </a:prstGeom>
          <a:noFill/>
        </p:spPr>
        <p:txBody>
          <a:bodyPr wrap="none" rtlCol="0">
            <a:spAutoFit/>
          </a:bodyPr>
          <a:lstStyle/>
          <a:p>
            <a:pPr algn="ctr"/>
            <a:r>
              <a:rPr lang="en-US" sz="3200" dirty="0" smtClean="0">
                <a:solidFill>
                  <a:srgbClr val="FF0000"/>
                </a:solidFill>
              </a:rPr>
              <a:t>Variables</a:t>
            </a:r>
          </a:p>
          <a:p>
            <a:pPr algn="ctr"/>
            <a:r>
              <a:rPr lang="en-US" sz="3200" dirty="0" smtClean="0">
                <a:solidFill>
                  <a:srgbClr val="FF0000"/>
                </a:solidFill>
              </a:rPr>
              <a:t>(what)</a:t>
            </a:r>
            <a:endParaRPr lang="en-US" sz="3200" dirty="0">
              <a:solidFill>
                <a:srgbClr val="FF0000"/>
              </a:solidFill>
            </a:endParaRPr>
          </a:p>
        </p:txBody>
      </p:sp>
      <p:sp>
        <p:nvSpPr>
          <p:cNvPr id="8" name="Rectangle 7"/>
          <p:cNvSpPr/>
          <p:nvPr/>
        </p:nvSpPr>
        <p:spPr>
          <a:xfrm>
            <a:off x="6172200" y="2667000"/>
            <a:ext cx="2971800" cy="1676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623297" y="3231046"/>
            <a:ext cx="1684500" cy="1077218"/>
          </a:xfrm>
          <a:prstGeom prst="rect">
            <a:avLst/>
          </a:prstGeom>
          <a:noFill/>
        </p:spPr>
        <p:txBody>
          <a:bodyPr wrap="none" rtlCol="0">
            <a:spAutoFit/>
          </a:bodyPr>
          <a:lstStyle/>
          <a:p>
            <a:pPr algn="ctr"/>
            <a:r>
              <a:rPr lang="en-US" sz="3200" dirty="0" smtClean="0">
                <a:solidFill>
                  <a:srgbClr val="FF0000"/>
                </a:solidFill>
              </a:rPr>
              <a:t>Methods</a:t>
            </a:r>
          </a:p>
          <a:p>
            <a:pPr algn="ctr"/>
            <a:r>
              <a:rPr lang="en-US" sz="3200" dirty="0" smtClean="0">
                <a:solidFill>
                  <a:srgbClr val="FF0000"/>
                </a:solidFill>
              </a:rPr>
              <a:t>(how)</a:t>
            </a:r>
            <a:endParaRPr lang="en-US" sz="3200" dirty="0">
              <a:solidFill>
                <a:srgbClr val="FF0000"/>
              </a:solidFill>
            </a:endParaRPr>
          </a:p>
        </p:txBody>
      </p:sp>
      <p:sp>
        <p:nvSpPr>
          <p:cNvPr id="10" name="Rectangle 9"/>
          <p:cNvSpPr/>
          <p:nvPr/>
        </p:nvSpPr>
        <p:spPr>
          <a:xfrm>
            <a:off x="6172200" y="914400"/>
            <a:ext cx="2971800" cy="1676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827520" y="1505617"/>
            <a:ext cx="1480277" cy="1077218"/>
          </a:xfrm>
          <a:prstGeom prst="rect">
            <a:avLst/>
          </a:prstGeom>
          <a:noFill/>
        </p:spPr>
        <p:txBody>
          <a:bodyPr wrap="none" rtlCol="0">
            <a:spAutoFit/>
          </a:bodyPr>
          <a:lstStyle/>
          <a:p>
            <a:pPr algn="ctr"/>
            <a:r>
              <a:rPr lang="en-US" sz="3200" dirty="0" smtClean="0">
                <a:solidFill>
                  <a:srgbClr val="FF0000"/>
                </a:solidFill>
              </a:rPr>
              <a:t>Sources</a:t>
            </a:r>
          </a:p>
          <a:p>
            <a:pPr algn="ctr"/>
            <a:r>
              <a:rPr lang="en-US" sz="3200" dirty="0" smtClean="0">
                <a:solidFill>
                  <a:srgbClr val="FF0000"/>
                </a:solidFill>
              </a:rPr>
              <a:t>(who)</a:t>
            </a:r>
            <a:endParaRPr lang="en-US" sz="3200" dirty="0">
              <a:solidFill>
                <a:srgbClr val="FF0000"/>
              </a:solidFill>
            </a:endParaRPr>
          </a:p>
        </p:txBody>
      </p:sp>
      <p:sp>
        <p:nvSpPr>
          <p:cNvPr id="12" name="TextBox 11"/>
          <p:cNvSpPr txBox="1"/>
          <p:nvPr/>
        </p:nvSpPr>
        <p:spPr>
          <a:xfrm>
            <a:off x="4800600" y="5562600"/>
            <a:ext cx="3358676" cy="523220"/>
          </a:xfrm>
          <a:prstGeom prst="rect">
            <a:avLst/>
          </a:prstGeom>
          <a:noFill/>
        </p:spPr>
        <p:txBody>
          <a:bodyPr wrap="none" rtlCol="0">
            <a:spAutoFit/>
          </a:bodyPr>
          <a:lstStyle/>
          <a:p>
            <a:r>
              <a:rPr lang="en-US" sz="2800" dirty="0" smtClean="0">
                <a:solidFill>
                  <a:srgbClr val="FF0000"/>
                </a:solidFill>
              </a:rPr>
              <a:t>Quality Control Levels</a:t>
            </a:r>
            <a:endParaRPr lang="en-US" sz="2800" dirty="0">
              <a:solidFill>
                <a:srgbClr val="FF0000"/>
              </a:solidFill>
            </a:endParaRPr>
          </a:p>
        </p:txBody>
      </p:sp>
      <p:sp>
        <p:nvSpPr>
          <p:cNvPr id="13" name="Rectangle 12"/>
          <p:cNvSpPr/>
          <p:nvPr/>
        </p:nvSpPr>
        <p:spPr>
          <a:xfrm>
            <a:off x="4784436" y="5638800"/>
            <a:ext cx="3374840" cy="10706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00400" y="2588490"/>
            <a:ext cx="1600200" cy="25169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200400" y="4131983"/>
            <a:ext cx="1564467" cy="1077218"/>
          </a:xfrm>
          <a:prstGeom prst="rect">
            <a:avLst/>
          </a:prstGeom>
          <a:noFill/>
        </p:spPr>
        <p:txBody>
          <a:bodyPr wrap="none" rtlCol="0">
            <a:spAutoFit/>
          </a:bodyPr>
          <a:lstStyle/>
          <a:p>
            <a:pPr algn="ctr"/>
            <a:r>
              <a:rPr lang="en-US" sz="3200" dirty="0" smtClean="0">
                <a:solidFill>
                  <a:srgbClr val="FF0000"/>
                </a:solidFill>
              </a:rPr>
              <a:t>Values +</a:t>
            </a:r>
          </a:p>
          <a:p>
            <a:pPr algn="ctr"/>
            <a:r>
              <a:rPr lang="en-US" sz="3200" dirty="0" smtClean="0">
                <a:solidFill>
                  <a:srgbClr val="FF0000"/>
                </a:solidFill>
              </a:rPr>
              <a:t>(when)</a:t>
            </a:r>
            <a:endParaRPr lang="en-US" sz="3200" dirty="0">
              <a:solidFill>
                <a:srgbClr val="FF0000"/>
              </a:solidFill>
            </a:endParaRPr>
          </a:p>
        </p:txBody>
      </p:sp>
    </p:spTree>
    <p:extLst>
      <p:ext uri="{BB962C8B-B14F-4D97-AF65-F5344CB8AC3E}">
        <p14:creationId xmlns:p14="http://schemas.microsoft.com/office/powerpoint/2010/main" val="78144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P spid="7" grpId="0"/>
      <p:bldP spid="8" grpId="0" animBg="1"/>
      <p:bldP spid="9" grpId="0"/>
      <p:bldP spid="10" grpId="0" animBg="1"/>
      <p:bldP spid="11" grpId="0"/>
      <p:bldP spid="12" grpId="0"/>
      <p:bldP spid="13" grpId="0" animBg="1"/>
      <p:bldP spid="14"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p:txBody>
          <a:bodyPr/>
          <a:lstStyle/>
          <a:p>
            <a:r>
              <a:rPr lang="en-US" dirty="0" smtClean="0"/>
              <a:t>Assignment 2 – Due Thursday</a:t>
            </a:r>
          </a:p>
          <a:p>
            <a:r>
              <a:rPr lang="en-US" dirty="0" smtClean="0"/>
              <a:t>Install MySQL and MySQL workbench </a:t>
            </a:r>
            <a:r>
              <a:rPr lang="en-US" b="1" u="sng" dirty="0" smtClean="0"/>
              <a:t>BEFORE</a:t>
            </a:r>
            <a:r>
              <a:rPr lang="en-US" dirty="0" smtClean="0"/>
              <a:t> class on Thursday (instructions on Lecture Materials </a:t>
            </a:r>
            <a:r>
              <a:rPr lang="en-US" smtClean="0"/>
              <a:t>Canvas page)</a:t>
            </a:r>
            <a:endParaRPr lang="en-US" dirty="0"/>
          </a:p>
        </p:txBody>
      </p:sp>
    </p:spTree>
    <p:extLst>
      <p:ext uri="{BB962C8B-B14F-4D97-AF65-F5344CB8AC3E}">
        <p14:creationId xmlns:p14="http://schemas.microsoft.com/office/powerpoint/2010/main" val="36482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0" y="560388"/>
            <a:ext cx="7202488" cy="2085975"/>
          </a:xfrm>
          <a:prstGeom prst="rect">
            <a:avLst/>
          </a:prstGeom>
          <a:noFill/>
          <a:extLst>
            <a:ext uri="{909E8E84-426E-40dd-AFC4-6F175D3DCCD1}">
              <a14:hiddenFill xmlns=""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5951538"/>
            <a:ext cx="6248400" cy="801687"/>
          </a:xfrm>
          <a:prstGeom prst="rect">
            <a:avLst/>
          </a:prstGeom>
          <a:noFill/>
          <a:extLst>
            <a:ext uri="{909E8E84-426E-40dd-AFC4-6F175D3DCCD1}">
              <a14:hiddenFill xmlns="" xmlns:a14="http://schemas.microsoft.com/office/drawing/2010/main">
                <a:solidFill>
                  <a:srgbClr val="FFFFFF"/>
                </a:solidFill>
              </a14:hiddenFill>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595" y="5000625"/>
            <a:ext cx="4048125" cy="866775"/>
          </a:xfrm>
          <a:prstGeom prst="rect">
            <a:avLst/>
          </a:prstGeom>
          <a:noFill/>
          <a:extLst>
            <a:ext uri="{909E8E84-426E-40dd-AFC4-6F175D3DCCD1}">
              <a14:hiddenFill xmlns=""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550" y="3676649"/>
            <a:ext cx="4419600" cy="1038225"/>
          </a:xfrm>
          <a:prstGeom prst="rect">
            <a:avLst/>
          </a:prstGeom>
          <a:noFill/>
          <a:extLst>
            <a:ext uri="{909E8E84-426E-40dd-AFC4-6F175D3DCCD1}">
              <a14:hiddenFill xmlns="" xmlns:a14="http://schemas.microsoft.com/office/drawing/2010/main">
                <a:solidFill>
                  <a:srgbClr val="FFFFFF"/>
                </a:solidFill>
              </a14:hiddenFill>
            </a:ext>
          </a:extLst>
        </p:spPr>
      </p:pic>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838450"/>
            <a:ext cx="8534400" cy="604838"/>
          </a:xfrm>
          <a:prstGeom prst="rect">
            <a:avLst/>
          </a:prstGeom>
          <a:noFill/>
          <a:extLst>
            <a:ext uri="{909E8E84-426E-40dd-AFC4-6F175D3DCCD1}">
              <a14:hiddenFill xmlns="" xmlns:a14="http://schemas.microsoft.com/office/drawing/2010/main">
                <a:solidFill>
                  <a:srgbClr val="FFFFFF"/>
                </a:solidFill>
              </a14:hiddenFill>
            </a:ext>
          </a:extLst>
        </p:spPr>
      </p:pic>
      <p:sp>
        <p:nvSpPr>
          <p:cNvPr id="9225" name="Oval 9"/>
          <p:cNvSpPr>
            <a:spLocks noChangeArrowheads="1"/>
          </p:cNvSpPr>
          <p:nvPr/>
        </p:nvSpPr>
        <p:spPr bwMode="auto">
          <a:xfrm>
            <a:off x="5419725" y="971550"/>
            <a:ext cx="381000" cy="1543050"/>
          </a:xfrm>
          <a:prstGeom prst="ellipse">
            <a:avLst/>
          </a:prstGeom>
          <a:noFill/>
          <a:ln w="28575">
            <a:solidFill>
              <a:srgbClr val="FF9933"/>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6" name="Oval 10"/>
          <p:cNvSpPr>
            <a:spLocks noChangeArrowheads="1"/>
          </p:cNvSpPr>
          <p:nvPr/>
        </p:nvSpPr>
        <p:spPr bwMode="auto">
          <a:xfrm>
            <a:off x="7591425" y="1047750"/>
            <a:ext cx="381000" cy="1524000"/>
          </a:xfrm>
          <a:prstGeom prst="ellipse">
            <a:avLst/>
          </a:prstGeom>
          <a:noFill/>
          <a:ln w="28575">
            <a:solidFill>
              <a:srgbClr val="CC00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7" name="Oval 11"/>
          <p:cNvSpPr>
            <a:spLocks noChangeArrowheads="1"/>
          </p:cNvSpPr>
          <p:nvPr/>
        </p:nvSpPr>
        <p:spPr bwMode="auto">
          <a:xfrm>
            <a:off x="6943725" y="1047750"/>
            <a:ext cx="457200" cy="14478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8" name="Oval 12"/>
          <p:cNvSpPr>
            <a:spLocks noChangeArrowheads="1"/>
          </p:cNvSpPr>
          <p:nvPr/>
        </p:nvSpPr>
        <p:spPr bwMode="auto">
          <a:xfrm>
            <a:off x="1752600" y="4095751"/>
            <a:ext cx="381000" cy="257175"/>
          </a:xfrm>
          <a:prstGeom prst="ellipse">
            <a:avLst/>
          </a:prstGeom>
          <a:noFill/>
          <a:ln w="28575">
            <a:solidFill>
              <a:srgbClr val="0099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9" name="Oval 13"/>
          <p:cNvSpPr>
            <a:spLocks noChangeArrowheads="1"/>
          </p:cNvSpPr>
          <p:nvPr/>
        </p:nvSpPr>
        <p:spPr bwMode="auto">
          <a:xfrm>
            <a:off x="3676650" y="3095625"/>
            <a:ext cx="381000" cy="277813"/>
          </a:xfrm>
          <a:prstGeom prst="ellipse">
            <a:avLst/>
          </a:prstGeom>
          <a:noFill/>
          <a:ln w="28575">
            <a:solidFill>
              <a:srgbClr val="0099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0" name="Oval 14"/>
          <p:cNvSpPr>
            <a:spLocks noChangeArrowheads="1"/>
          </p:cNvSpPr>
          <p:nvPr/>
        </p:nvSpPr>
        <p:spPr bwMode="auto">
          <a:xfrm>
            <a:off x="762000" y="3114675"/>
            <a:ext cx="228600" cy="219075"/>
          </a:xfrm>
          <a:prstGeom prst="ellipse">
            <a:avLst/>
          </a:prstGeom>
          <a:noFill/>
          <a:ln w="28575">
            <a:solidFill>
              <a:srgbClr val="FF9933"/>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1" name="Oval 15"/>
          <p:cNvSpPr>
            <a:spLocks noChangeArrowheads="1"/>
          </p:cNvSpPr>
          <p:nvPr/>
        </p:nvSpPr>
        <p:spPr bwMode="auto">
          <a:xfrm>
            <a:off x="5689282" y="5343526"/>
            <a:ext cx="381000" cy="33655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235" name="AutoShape 19"/>
          <p:cNvCxnSpPr>
            <a:cxnSpLocks noChangeShapeType="1"/>
            <a:stCxn id="9229" idx="4"/>
            <a:endCxn id="9228" idx="0"/>
          </p:cNvCxnSpPr>
          <p:nvPr/>
        </p:nvCxnSpPr>
        <p:spPr bwMode="auto">
          <a:xfrm rot="5400000">
            <a:off x="2543969" y="2772569"/>
            <a:ext cx="722313" cy="1924050"/>
          </a:xfrm>
          <a:prstGeom prst="bentConnector3">
            <a:avLst>
              <a:gd name="adj1" fmla="val 28901"/>
            </a:avLst>
          </a:prstGeom>
          <a:noFill/>
          <a:ln w="28575">
            <a:solidFill>
              <a:srgbClr val="0099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236" name="AutoShape 20"/>
          <p:cNvCxnSpPr>
            <a:cxnSpLocks noChangeShapeType="1"/>
            <a:stCxn id="9225" idx="2"/>
            <a:endCxn id="9230" idx="0"/>
          </p:cNvCxnSpPr>
          <p:nvPr/>
        </p:nvCxnSpPr>
        <p:spPr bwMode="auto">
          <a:xfrm rot="10800000" flipV="1">
            <a:off x="876300" y="1743075"/>
            <a:ext cx="4529138" cy="1357313"/>
          </a:xfrm>
          <a:prstGeom prst="bentConnector2">
            <a:avLst/>
          </a:prstGeom>
          <a:noFill/>
          <a:ln w="28575">
            <a:solidFill>
              <a:srgbClr val="FF99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237" name="AutoShape 21"/>
          <p:cNvCxnSpPr>
            <a:cxnSpLocks noChangeShapeType="1"/>
            <a:stCxn id="9227" idx="4"/>
            <a:endCxn id="9231" idx="0"/>
          </p:cNvCxnSpPr>
          <p:nvPr/>
        </p:nvCxnSpPr>
        <p:spPr bwMode="auto">
          <a:xfrm rot="5400000">
            <a:off x="5102066" y="3273267"/>
            <a:ext cx="2847976" cy="1292543"/>
          </a:xfrm>
          <a:prstGeom prst="bentConnector3">
            <a:avLst>
              <a:gd name="adj1" fmla="val 50000"/>
            </a:avLst>
          </a:prstGeom>
          <a:noFill/>
          <a:ln w="28575">
            <a:solidFill>
              <a:srgbClr val="FF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238" name="Oval 22"/>
          <p:cNvSpPr>
            <a:spLocks noChangeArrowheads="1"/>
          </p:cNvSpPr>
          <p:nvPr/>
        </p:nvSpPr>
        <p:spPr bwMode="auto">
          <a:xfrm>
            <a:off x="3184525" y="6299200"/>
            <a:ext cx="381000" cy="381000"/>
          </a:xfrm>
          <a:prstGeom prst="ellipse">
            <a:avLst/>
          </a:prstGeom>
          <a:noFill/>
          <a:ln w="28575">
            <a:solidFill>
              <a:srgbClr val="CC00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239" name="AutoShape 23"/>
          <p:cNvCxnSpPr>
            <a:cxnSpLocks noChangeShapeType="1"/>
            <a:stCxn id="9226" idx="4"/>
            <a:endCxn id="9238" idx="0"/>
          </p:cNvCxnSpPr>
          <p:nvPr/>
        </p:nvCxnSpPr>
        <p:spPr bwMode="auto">
          <a:xfrm rot="5400000">
            <a:off x="3729037" y="2232026"/>
            <a:ext cx="3698875" cy="4406900"/>
          </a:xfrm>
          <a:prstGeom prst="bentConnector3">
            <a:avLst>
              <a:gd name="adj1" fmla="val 59699"/>
            </a:avLst>
          </a:prstGeom>
          <a:noFill/>
          <a:ln w="28575">
            <a:solidFill>
              <a:srgbClr val="CC00CC"/>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240" name="Oval 24"/>
          <p:cNvSpPr>
            <a:spLocks noChangeArrowheads="1"/>
          </p:cNvSpPr>
          <p:nvPr/>
        </p:nvSpPr>
        <p:spPr bwMode="auto">
          <a:xfrm>
            <a:off x="6542722" y="5384484"/>
            <a:ext cx="381000" cy="304800"/>
          </a:xfrm>
          <a:prstGeom prst="ellipse">
            <a:avLst/>
          </a:pr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9241" name="Oval 25"/>
          <p:cNvSpPr>
            <a:spLocks noChangeArrowheads="1"/>
          </p:cNvSpPr>
          <p:nvPr/>
        </p:nvSpPr>
        <p:spPr bwMode="auto">
          <a:xfrm>
            <a:off x="1752600" y="4321176"/>
            <a:ext cx="381000" cy="228600"/>
          </a:xfrm>
          <a:prstGeom prst="ellipse">
            <a:avLst/>
          </a:pr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cxnSp>
        <p:nvCxnSpPr>
          <p:cNvPr id="9242" name="AutoShape 26"/>
          <p:cNvCxnSpPr>
            <a:cxnSpLocks noChangeShapeType="1"/>
            <a:stCxn id="9241" idx="4"/>
            <a:endCxn id="9240" idx="0"/>
          </p:cNvCxnSpPr>
          <p:nvPr/>
        </p:nvCxnSpPr>
        <p:spPr bwMode="auto">
          <a:xfrm rot="16200000" flipH="1">
            <a:off x="3920807" y="2572069"/>
            <a:ext cx="834708" cy="4790122"/>
          </a:xfrm>
          <a:prstGeom prst="bentConnector3">
            <a:avLst>
              <a:gd name="adj1" fmla="val 43610"/>
            </a:avLst>
          </a:prstGeom>
          <a:noFill/>
          <a:ln w="28575">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243" name="Rectangle 27"/>
          <p:cNvSpPr>
            <a:spLocks noGrp="1" noChangeArrowheads="1"/>
          </p:cNvSpPr>
          <p:nvPr>
            <p:ph type="title"/>
          </p:nvPr>
        </p:nvSpPr>
        <p:spPr>
          <a:xfrm>
            <a:off x="296863" y="0"/>
            <a:ext cx="8620125" cy="560388"/>
          </a:xfrm>
          <a:noFill/>
          <a:ln/>
        </p:spPr>
        <p:txBody>
          <a:bodyPr lIns="91410" tIns="45706" rIns="91410" bIns="45706">
            <a:normAutofit fontScale="90000"/>
          </a:bodyPr>
          <a:lstStyle/>
          <a:p>
            <a:r>
              <a:rPr lang="en-US" sz="3200" dirty="0" smtClean="0"/>
              <a:t>ODM Example: Water Quality from </a:t>
            </a:r>
            <a:r>
              <a:rPr lang="en-US" sz="3200" dirty="0"/>
              <a:t>a </a:t>
            </a:r>
            <a:r>
              <a:rPr lang="en-US" sz="3200" dirty="0" smtClean="0"/>
              <a:t>Profile </a:t>
            </a:r>
            <a:r>
              <a:rPr lang="en-US" sz="3200" dirty="0"/>
              <a:t>in a </a:t>
            </a:r>
            <a:r>
              <a:rPr lang="en-US" sz="3200" dirty="0" smtClean="0"/>
              <a:t>Lake</a:t>
            </a:r>
            <a:endParaRPr lang="en-US" sz="3200" dirty="0"/>
          </a:p>
        </p:txBody>
      </p:sp>
    </p:spTree>
    <p:extLst>
      <p:ext uri="{BB962C8B-B14F-4D97-AF65-F5344CB8AC3E}">
        <p14:creationId xmlns:p14="http://schemas.microsoft.com/office/powerpoint/2010/main" val="154384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2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2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2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5" grpId="0" animBg="1"/>
      <p:bldP spid="9226" grpId="0" animBg="1"/>
      <p:bldP spid="9227" grpId="0" animBg="1"/>
      <p:bldP spid="9228" grpId="0" animBg="1"/>
      <p:bldP spid="9229" grpId="0" animBg="1"/>
      <p:bldP spid="9230" grpId="0" animBg="1"/>
      <p:bldP spid="9231" grpId="0" animBg="1"/>
      <p:bldP spid="9238" grpId="0" animBg="1"/>
      <p:bldP spid="9240" grpId="0" animBg="1"/>
      <p:bldP spid="92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0988" y="107950"/>
            <a:ext cx="8534400" cy="1143000"/>
          </a:xfrm>
        </p:spPr>
        <p:txBody>
          <a:bodyPr/>
          <a:lstStyle/>
          <a:p>
            <a:pPr eaLnBrk="1" hangingPunct="1"/>
            <a:r>
              <a:rPr lang="en-US" sz="3200" dirty="0" smtClean="0"/>
              <a:t>Arc Hydro: GIS for Water Resources</a:t>
            </a:r>
          </a:p>
        </p:txBody>
      </p:sp>
      <p:sp>
        <p:nvSpPr>
          <p:cNvPr id="8195" name="Rectangle 3"/>
          <p:cNvSpPr>
            <a:spLocks noGrp="1" noChangeArrowheads="1"/>
          </p:cNvSpPr>
          <p:nvPr>
            <p:ph sz="half" idx="1"/>
          </p:nvPr>
        </p:nvSpPr>
        <p:spPr>
          <a:xfrm>
            <a:off x="455613" y="1570038"/>
            <a:ext cx="4108450" cy="3783012"/>
          </a:xfrm>
        </p:spPr>
        <p:txBody>
          <a:bodyPr/>
          <a:lstStyle/>
          <a:p>
            <a:pPr eaLnBrk="1" hangingPunct="1"/>
            <a:r>
              <a:rPr lang="en-US" dirty="0" smtClean="0">
                <a:solidFill>
                  <a:schemeClr val="accent2"/>
                </a:solidFill>
              </a:rPr>
              <a:t>Arc Hydro</a:t>
            </a:r>
          </a:p>
          <a:p>
            <a:pPr lvl="1" eaLnBrk="1" hangingPunct="1"/>
            <a:r>
              <a:rPr lang="en-US" dirty="0" smtClean="0"/>
              <a:t>An ArcGIS </a:t>
            </a:r>
            <a:r>
              <a:rPr lang="en-US" dirty="0" smtClean="0">
                <a:solidFill>
                  <a:schemeClr val="accent2"/>
                </a:solidFill>
              </a:rPr>
              <a:t>data model </a:t>
            </a:r>
            <a:r>
              <a:rPr lang="en-US" dirty="0" smtClean="0"/>
              <a:t>for water resources</a:t>
            </a:r>
          </a:p>
          <a:p>
            <a:pPr lvl="1" eaLnBrk="1" hangingPunct="1"/>
            <a:r>
              <a:rPr lang="en-US" dirty="0" smtClean="0"/>
              <a:t>Arc Hydro </a:t>
            </a:r>
            <a:r>
              <a:rPr lang="en-US" dirty="0" smtClean="0">
                <a:solidFill>
                  <a:schemeClr val="accent2"/>
                </a:solidFill>
              </a:rPr>
              <a:t>toolset</a:t>
            </a:r>
            <a:r>
              <a:rPr lang="en-US" dirty="0" smtClean="0"/>
              <a:t> for implementation</a:t>
            </a:r>
          </a:p>
          <a:p>
            <a:pPr lvl="1" eaLnBrk="1" hangingPunct="1"/>
            <a:r>
              <a:rPr lang="en-US" dirty="0" smtClean="0"/>
              <a:t>Framework for linking </a:t>
            </a:r>
            <a:r>
              <a:rPr lang="en-US" dirty="0" smtClean="0">
                <a:solidFill>
                  <a:schemeClr val="accent2"/>
                </a:solidFill>
              </a:rPr>
              <a:t>hydrologic simulation </a:t>
            </a:r>
            <a:r>
              <a:rPr lang="en-US" dirty="0" smtClean="0"/>
              <a:t>models</a:t>
            </a:r>
          </a:p>
        </p:txBody>
      </p:sp>
      <p:pic>
        <p:nvPicPr>
          <p:cNvPr id="8196" name="Picture 4" descr="ArcHydro_fr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752600"/>
            <a:ext cx="3921125" cy="4678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7" name="Text Box 5"/>
          <p:cNvSpPr txBox="1">
            <a:spLocks noChangeArrowheads="1"/>
          </p:cNvSpPr>
          <p:nvPr/>
        </p:nvSpPr>
        <p:spPr bwMode="auto">
          <a:xfrm>
            <a:off x="381000" y="5105400"/>
            <a:ext cx="4336765"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FFFFFF"/>
                </a:solidFill>
                <a:latin typeface="Arial" charset="0"/>
                <a:ea typeface="ＭＳ Ｐゴシック" pitchFamily="34" charset="-128"/>
              </a:defRPr>
            </a:lvl1pPr>
            <a:lvl2pPr marL="742950" indent="-285750" eaLnBrk="0" hangingPunct="0">
              <a:defRPr sz="1400" b="1">
                <a:solidFill>
                  <a:srgbClr val="FFFFFF"/>
                </a:solidFill>
                <a:latin typeface="Arial" charset="0"/>
                <a:ea typeface="ＭＳ Ｐゴシック" pitchFamily="34" charset="-128"/>
              </a:defRPr>
            </a:lvl2pPr>
            <a:lvl3pPr marL="1143000" indent="-228600" eaLnBrk="0" hangingPunct="0">
              <a:defRPr sz="1400" b="1">
                <a:solidFill>
                  <a:srgbClr val="FFFFFF"/>
                </a:solidFill>
                <a:latin typeface="Arial" charset="0"/>
                <a:ea typeface="ＭＳ Ｐゴシック" pitchFamily="34" charset="-128"/>
              </a:defRPr>
            </a:lvl3pPr>
            <a:lvl4pPr marL="1600200" indent="-228600" eaLnBrk="0" hangingPunct="0">
              <a:defRPr sz="1400" b="1">
                <a:solidFill>
                  <a:srgbClr val="FFFFFF"/>
                </a:solidFill>
                <a:latin typeface="Arial" charset="0"/>
                <a:ea typeface="ＭＳ Ｐゴシック" pitchFamily="34" charset="-128"/>
              </a:defRPr>
            </a:lvl4pPr>
            <a:lvl5pPr marL="2057400" indent="-228600" eaLnBrk="0" hangingPunct="0">
              <a:defRPr sz="1400" b="1">
                <a:solidFill>
                  <a:srgbClr val="FFFFFF"/>
                </a:solidFill>
                <a:latin typeface="Arial" charset="0"/>
                <a:ea typeface="ＭＳ Ｐゴシック" pitchFamily="34" charset="-128"/>
              </a:defRPr>
            </a:lvl5pPr>
            <a:lvl6pPr marL="2514600" indent="-228600" eaLnBrk="0" fontAlgn="base" hangingPunct="0">
              <a:spcBef>
                <a:spcPct val="0"/>
              </a:spcBef>
              <a:spcAft>
                <a:spcPct val="0"/>
              </a:spcAft>
              <a:defRPr sz="1400" b="1">
                <a:solidFill>
                  <a:srgbClr val="FFFFFF"/>
                </a:solidFill>
                <a:latin typeface="Arial" charset="0"/>
                <a:ea typeface="ＭＳ Ｐゴシック" pitchFamily="34" charset="-128"/>
              </a:defRPr>
            </a:lvl6pPr>
            <a:lvl7pPr marL="2971800" indent="-228600" eaLnBrk="0" fontAlgn="base" hangingPunct="0">
              <a:spcBef>
                <a:spcPct val="0"/>
              </a:spcBef>
              <a:spcAft>
                <a:spcPct val="0"/>
              </a:spcAft>
              <a:defRPr sz="1400" b="1">
                <a:solidFill>
                  <a:srgbClr val="FFFFFF"/>
                </a:solidFill>
                <a:latin typeface="Arial" charset="0"/>
                <a:ea typeface="ＭＳ Ｐゴシック" pitchFamily="34" charset="-128"/>
              </a:defRPr>
            </a:lvl7pPr>
            <a:lvl8pPr marL="3429000" indent="-228600" eaLnBrk="0" fontAlgn="base" hangingPunct="0">
              <a:spcBef>
                <a:spcPct val="0"/>
              </a:spcBef>
              <a:spcAft>
                <a:spcPct val="0"/>
              </a:spcAft>
              <a:defRPr sz="1400" b="1">
                <a:solidFill>
                  <a:srgbClr val="FFFFFF"/>
                </a:solidFill>
                <a:latin typeface="Arial" charset="0"/>
                <a:ea typeface="ＭＳ Ｐゴシック" pitchFamily="34" charset="-128"/>
              </a:defRPr>
            </a:lvl8pPr>
            <a:lvl9pPr marL="3886200" indent="-228600" eaLnBrk="0" fontAlgn="base" hangingPunct="0">
              <a:spcBef>
                <a:spcPct val="0"/>
              </a:spcBef>
              <a:spcAft>
                <a:spcPct val="0"/>
              </a:spcAft>
              <a:defRPr sz="1400" b="1">
                <a:solidFill>
                  <a:srgbClr val="FFFFFF"/>
                </a:solidFill>
                <a:latin typeface="Arial" charset="0"/>
                <a:ea typeface="ＭＳ Ｐゴシック" pitchFamily="34" charset="-128"/>
              </a:defRPr>
            </a:lvl9pPr>
          </a:lstStyle>
          <a:p>
            <a:pPr eaLnBrk="1" hangingPunct="1"/>
            <a:r>
              <a:rPr lang="en-US" sz="2400" b="0" dirty="0">
                <a:solidFill>
                  <a:schemeClr val="tx2"/>
                </a:solidFill>
                <a:latin typeface="+mn-lt"/>
              </a:rPr>
              <a:t>The Arc Hydro data model and</a:t>
            </a:r>
          </a:p>
          <a:p>
            <a:pPr eaLnBrk="1" hangingPunct="1"/>
            <a:r>
              <a:rPr lang="en-US" sz="2400" b="0" dirty="0">
                <a:solidFill>
                  <a:schemeClr val="tx2"/>
                </a:solidFill>
                <a:latin typeface="+mn-lt"/>
              </a:rPr>
              <a:t>application tools are in the public</a:t>
            </a:r>
          </a:p>
          <a:p>
            <a:pPr eaLnBrk="1" hangingPunct="1"/>
            <a:r>
              <a:rPr lang="en-US" sz="2400" b="0" dirty="0">
                <a:solidFill>
                  <a:schemeClr val="tx2"/>
                </a:solidFill>
                <a:latin typeface="+mn-lt"/>
              </a:rPr>
              <a:t>domain</a:t>
            </a:r>
          </a:p>
        </p:txBody>
      </p:sp>
      <p:sp>
        <p:nvSpPr>
          <p:cNvPr id="494598" name="Text Box 6"/>
          <p:cNvSpPr txBox="1">
            <a:spLocks noChangeArrowheads="1"/>
          </p:cNvSpPr>
          <p:nvPr/>
        </p:nvSpPr>
        <p:spPr bwMode="auto">
          <a:xfrm>
            <a:off x="369888" y="992188"/>
            <a:ext cx="6281737" cy="400050"/>
          </a:xfrm>
          <a:prstGeom prst="rect">
            <a:avLst/>
          </a:prstGeom>
          <a:noFill/>
          <a:ln w="3175">
            <a:noFill/>
            <a:miter lim="800000"/>
            <a:headEnd/>
            <a:tailEnd/>
          </a:ln>
          <a:effectLst/>
        </p:spPr>
        <p:txBody>
          <a:bodyPr wrap="none">
            <a:spAutoFit/>
          </a:bodyPr>
          <a:lstStyle/>
          <a:p>
            <a:pPr>
              <a:defRPr/>
            </a:pPr>
            <a:r>
              <a:rPr lang="en-US" sz="2000" dirty="0">
                <a:solidFill>
                  <a:schemeClr val="tx1"/>
                </a:solidFill>
                <a:ea typeface="ＭＳ Ｐゴシック" pitchFamily="1" charset="-128"/>
                <a:cs typeface="+mn-cs"/>
              </a:rPr>
              <a:t>Published in 2002, now in revision for Arc Hydro II</a:t>
            </a:r>
          </a:p>
        </p:txBody>
      </p:sp>
    </p:spTree>
    <p:extLst>
      <p:ext uri="{BB962C8B-B14F-4D97-AF65-F5344CB8AC3E}">
        <p14:creationId xmlns:p14="http://schemas.microsoft.com/office/powerpoint/2010/main" val="358525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4495800"/>
            <a:ext cx="2740025" cy="212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819400"/>
            <a:ext cx="3349625" cy="2597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855663"/>
            <a:ext cx="2643188" cy="226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360863"/>
            <a:ext cx="2667000" cy="228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7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084263"/>
            <a:ext cx="2743200" cy="234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71" name="Text Box 7"/>
          <p:cNvSpPr txBox="1">
            <a:spLocks noChangeArrowheads="1"/>
          </p:cNvSpPr>
          <p:nvPr/>
        </p:nvSpPr>
        <p:spPr bwMode="auto">
          <a:xfrm>
            <a:off x="990600" y="3979863"/>
            <a:ext cx="11652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t>Streams</a:t>
            </a:r>
          </a:p>
        </p:txBody>
      </p:sp>
      <p:sp>
        <p:nvSpPr>
          <p:cNvPr id="11272" name="Text Box 8"/>
          <p:cNvSpPr txBox="1">
            <a:spLocks noChangeArrowheads="1"/>
          </p:cNvSpPr>
          <p:nvPr/>
        </p:nvSpPr>
        <p:spPr bwMode="auto">
          <a:xfrm>
            <a:off x="3124200" y="1389063"/>
            <a:ext cx="16049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t>Watersheds</a:t>
            </a:r>
          </a:p>
        </p:txBody>
      </p:sp>
      <p:sp>
        <p:nvSpPr>
          <p:cNvPr id="11273" name="Text Box 9"/>
          <p:cNvSpPr txBox="1">
            <a:spLocks noChangeArrowheads="1"/>
          </p:cNvSpPr>
          <p:nvPr/>
        </p:nvSpPr>
        <p:spPr bwMode="auto">
          <a:xfrm>
            <a:off x="5410200" y="1389063"/>
            <a:ext cx="15367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t>Waterbody</a:t>
            </a:r>
          </a:p>
        </p:txBody>
      </p:sp>
      <p:sp>
        <p:nvSpPr>
          <p:cNvPr id="11274" name="Text Box 10"/>
          <p:cNvSpPr txBox="1">
            <a:spLocks noChangeArrowheads="1"/>
          </p:cNvSpPr>
          <p:nvPr/>
        </p:nvSpPr>
        <p:spPr bwMode="auto">
          <a:xfrm>
            <a:off x="6323013" y="5105400"/>
            <a:ext cx="18780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t> Hydro Points</a:t>
            </a:r>
          </a:p>
        </p:txBody>
      </p:sp>
      <p:sp>
        <p:nvSpPr>
          <p:cNvPr id="11275" name="AutoShape 11"/>
          <p:cNvSpPr>
            <a:spLocks noChangeArrowheads="1"/>
          </p:cNvSpPr>
          <p:nvPr/>
        </p:nvSpPr>
        <p:spPr bwMode="auto">
          <a:xfrm rot="-2127664" flipH="1" flipV="1">
            <a:off x="6019800" y="3065463"/>
            <a:ext cx="533400" cy="228600"/>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p>
            <a:endParaRPr lang="en-US"/>
          </a:p>
        </p:txBody>
      </p:sp>
      <p:sp>
        <p:nvSpPr>
          <p:cNvPr id="11276" name="AutoShape 12"/>
          <p:cNvSpPr>
            <a:spLocks noChangeArrowheads="1"/>
          </p:cNvSpPr>
          <p:nvPr/>
        </p:nvSpPr>
        <p:spPr bwMode="auto">
          <a:xfrm rot="2752614" flipH="1" flipV="1">
            <a:off x="5943600" y="4589463"/>
            <a:ext cx="533400" cy="228600"/>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p>
            <a:endParaRPr lang="en-US"/>
          </a:p>
        </p:txBody>
      </p:sp>
      <p:sp>
        <p:nvSpPr>
          <p:cNvPr id="11277" name="AutoShape 13"/>
          <p:cNvSpPr>
            <a:spLocks noChangeArrowheads="1"/>
          </p:cNvSpPr>
          <p:nvPr/>
        </p:nvSpPr>
        <p:spPr bwMode="auto">
          <a:xfrm rot="8672336" flipH="1" flipV="1">
            <a:off x="3124200" y="4513263"/>
            <a:ext cx="533400" cy="228600"/>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p>
            <a:endParaRPr lang="en-US"/>
          </a:p>
        </p:txBody>
      </p:sp>
      <p:sp>
        <p:nvSpPr>
          <p:cNvPr id="11278" name="AutoShape 14"/>
          <p:cNvSpPr>
            <a:spLocks noChangeArrowheads="1"/>
          </p:cNvSpPr>
          <p:nvPr/>
        </p:nvSpPr>
        <p:spPr bwMode="auto">
          <a:xfrm rot="-8047386" flipH="1" flipV="1">
            <a:off x="3200400" y="2684463"/>
            <a:ext cx="533400" cy="228600"/>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p>
            <a:endParaRPr lang="en-US"/>
          </a:p>
        </p:txBody>
      </p:sp>
      <p:sp>
        <p:nvSpPr>
          <p:cNvPr id="11279" name="Text Box 15"/>
          <p:cNvSpPr txBox="1">
            <a:spLocks noChangeArrowheads="1"/>
          </p:cNvSpPr>
          <p:nvPr/>
        </p:nvSpPr>
        <p:spPr bwMode="auto">
          <a:xfrm>
            <a:off x="1905000" y="304800"/>
            <a:ext cx="5737225"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dirty="0">
                <a:latin typeface="+mj-lt"/>
              </a:rPr>
              <a:t>Arc Hydro Framework Input Data</a:t>
            </a:r>
          </a:p>
        </p:txBody>
      </p:sp>
    </p:spTree>
    <p:extLst>
      <p:ext uri="{BB962C8B-B14F-4D97-AF65-F5344CB8AC3E}">
        <p14:creationId xmlns:p14="http://schemas.microsoft.com/office/powerpoint/2010/main" val="34098027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62200"/>
            <a:ext cx="3886200" cy="3013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5122" name="Object 3"/>
          <p:cNvGraphicFramePr>
            <a:graphicFrameLocks noChangeAspect="1"/>
          </p:cNvGraphicFramePr>
          <p:nvPr/>
        </p:nvGraphicFramePr>
        <p:xfrm>
          <a:off x="3505200" y="381000"/>
          <a:ext cx="5489575" cy="6146800"/>
        </p:xfrm>
        <a:graphic>
          <a:graphicData uri="http://schemas.openxmlformats.org/presentationml/2006/ole">
            <mc:AlternateContent xmlns:mc="http://schemas.openxmlformats.org/markup-compatibility/2006">
              <mc:Choice xmlns:v="urn:schemas-microsoft-com:vml" Requires="v">
                <p:oleObj spid="_x0000_s2200" name="VISIO" r:id="rId5" imgW="7056720" imgH="7902720" progId="Visio.Drawing.6">
                  <p:embed/>
                </p:oleObj>
              </mc:Choice>
              <mc:Fallback>
                <p:oleObj name="VISIO" r:id="rId5" imgW="7056720" imgH="790272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381000"/>
                        <a:ext cx="5489575" cy="614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Text Box 4"/>
          <p:cNvSpPr txBox="1">
            <a:spLocks noChangeArrowheads="1"/>
          </p:cNvSpPr>
          <p:nvPr/>
        </p:nvSpPr>
        <p:spPr bwMode="auto">
          <a:xfrm>
            <a:off x="304800" y="152400"/>
            <a:ext cx="4841875"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4000" dirty="0">
                <a:latin typeface="+mj-lt"/>
              </a:rPr>
              <a:t>Arc Hydro Framework</a:t>
            </a:r>
          </a:p>
          <a:p>
            <a:pPr algn="ctr" eaLnBrk="1" hangingPunct="1"/>
            <a:r>
              <a:rPr lang="en-US" sz="4000" dirty="0">
                <a:latin typeface="+mj-lt"/>
              </a:rPr>
              <a:t>Data Model</a:t>
            </a:r>
          </a:p>
        </p:txBody>
      </p:sp>
    </p:spTree>
    <p:extLst>
      <p:ext uri="{BB962C8B-B14F-4D97-AF65-F5344CB8AC3E}">
        <p14:creationId xmlns:p14="http://schemas.microsoft.com/office/powerpoint/2010/main" val="5197520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 with </a:t>
            </a:r>
            <a:r>
              <a:rPr lang="en-US" dirty="0" err="1" smtClean="0"/>
              <a:t>ArcHydro</a:t>
            </a:r>
            <a:r>
              <a:rPr lang="en-US" dirty="0" smtClean="0"/>
              <a:t>?</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86162" y="2919038"/>
            <a:ext cx="4546990" cy="3330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600200"/>
            <a:ext cx="4724400" cy="28238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28600" y="1325940"/>
            <a:ext cx="3048000" cy="1569660"/>
          </a:xfrm>
          <a:prstGeom prst="rect">
            <a:avLst/>
          </a:prstGeom>
          <a:noFill/>
        </p:spPr>
        <p:txBody>
          <a:bodyPr wrap="square" rtlCol="0">
            <a:spAutoFit/>
          </a:bodyPr>
          <a:lstStyle/>
          <a:p>
            <a:r>
              <a:rPr lang="en-US" sz="2400" dirty="0" err="1" smtClean="0"/>
              <a:t>ArcHydro</a:t>
            </a:r>
            <a:r>
              <a:rPr lang="en-US" sz="2400" dirty="0" smtClean="0"/>
              <a:t> defines flow lines and junctions and encodes flow directions</a:t>
            </a:r>
            <a:endParaRPr lang="en-US" sz="2400" dirty="0"/>
          </a:p>
        </p:txBody>
      </p:sp>
      <p:sp>
        <p:nvSpPr>
          <p:cNvPr id="9" name="TextBox 8"/>
          <p:cNvSpPr txBox="1"/>
          <p:nvPr/>
        </p:nvSpPr>
        <p:spPr>
          <a:xfrm>
            <a:off x="3508513" y="4038600"/>
            <a:ext cx="4953000" cy="2677656"/>
          </a:xfrm>
          <a:prstGeom prst="rect">
            <a:avLst/>
          </a:prstGeom>
          <a:noFill/>
        </p:spPr>
        <p:txBody>
          <a:bodyPr wrap="square" rtlCol="0">
            <a:spAutoFit/>
          </a:bodyPr>
          <a:lstStyle/>
          <a:p>
            <a:pPr marL="342900" indent="-342900">
              <a:buFont typeface="Arial" pitchFamily="34" charset="0"/>
              <a:buChar char="•"/>
            </a:pPr>
            <a:r>
              <a:rPr lang="en-US" sz="2400" dirty="0" err="1" smtClean="0"/>
              <a:t>ArcHydro</a:t>
            </a:r>
            <a:r>
              <a:rPr lang="en-US" sz="2400" dirty="0" smtClean="0"/>
              <a:t> encodes relationships among watersheds, streams, and junctions</a:t>
            </a:r>
          </a:p>
          <a:p>
            <a:pPr marL="342900" indent="-342900">
              <a:buFont typeface="Arial" pitchFamily="34" charset="0"/>
              <a:buChar char="•"/>
            </a:pPr>
            <a:r>
              <a:rPr lang="en-US" sz="2400" dirty="0" smtClean="0"/>
              <a:t>Establishes hydrologic connectivity between polygon catchments (polygons), stream reaches (lines), and junctions (points)</a:t>
            </a:r>
            <a:endParaRPr lang="en-US" sz="2400" dirty="0"/>
          </a:p>
        </p:txBody>
      </p:sp>
    </p:spTree>
    <p:extLst>
      <p:ext uri="{BB962C8B-B14F-4D97-AF65-F5344CB8AC3E}">
        <p14:creationId xmlns:p14="http://schemas.microsoft.com/office/powerpoint/2010/main" val="4173355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 with </a:t>
            </a:r>
            <a:r>
              <a:rPr lang="en-US" dirty="0" err="1" smtClean="0"/>
              <a:t>ArcHydro</a:t>
            </a:r>
            <a:r>
              <a:rPr lang="en-US" dirty="0" smtClean="0"/>
              <a:t>?</a:t>
            </a:r>
            <a:endParaRPr lang="en-US" dirty="0"/>
          </a:p>
        </p:txBody>
      </p:sp>
      <p:pic>
        <p:nvPicPr>
          <p:cNvPr id="5" name="Picture 3" descr="traces"/>
          <p:cNvPicPr>
            <a:picLocks noChangeAspect="1" noChangeArrowheads="1"/>
          </p:cNvPicPr>
          <p:nvPr/>
        </p:nvPicPr>
        <p:blipFill>
          <a:blip r:embed="rId2" cstate="print"/>
          <a:srcRect/>
          <a:stretch>
            <a:fillRect/>
          </a:stretch>
        </p:blipFill>
        <p:spPr bwMode="auto">
          <a:xfrm>
            <a:off x="1219200" y="1828800"/>
            <a:ext cx="6926263" cy="4291013"/>
          </a:xfrm>
          <a:prstGeom prst="rect">
            <a:avLst/>
          </a:prstGeom>
          <a:noFill/>
          <a:ln w="9525">
            <a:noFill/>
            <a:miter lim="800000"/>
            <a:headEnd/>
            <a:tailEnd/>
          </a:ln>
        </p:spPr>
      </p:pic>
      <p:sp>
        <p:nvSpPr>
          <p:cNvPr id="3" name="TextBox 2"/>
          <p:cNvSpPr txBox="1"/>
          <p:nvPr/>
        </p:nvSpPr>
        <p:spPr>
          <a:xfrm>
            <a:off x="381000" y="1847165"/>
            <a:ext cx="3276600" cy="646331"/>
          </a:xfrm>
          <a:prstGeom prst="rect">
            <a:avLst/>
          </a:prstGeom>
          <a:noFill/>
        </p:spPr>
        <p:txBody>
          <a:bodyPr wrap="square" rtlCol="0">
            <a:spAutoFit/>
          </a:bodyPr>
          <a:lstStyle/>
          <a:p>
            <a:r>
              <a:rPr lang="en-US" sz="3600" dirty="0" smtClean="0"/>
              <a:t>Network Tracing</a:t>
            </a:r>
            <a:endParaRPr lang="en-US" sz="3600" dirty="0"/>
          </a:p>
        </p:txBody>
      </p:sp>
      <p:sp>
        <p:nvSpPr>
          <p:cNvPr id="7" name="TextBox 6"/>
          <p:cNvSpPr txBox="1"/>
          <p:nvPr/>
        </p:nvSpPr>
        <p:spPr>
          <a:xfrm>
            <a:off x="838200" y="3974306"/>
            <a:ext cx="2133600" cy="1200329"/>
          </a:xfrm>
          <a:prstGeom prst="rect">
            <a:avLst/>
          </a:prstGeom>
          <a:noFill/>
        </p:spPr>
        <p:txBody>
          <a:bodyPr wrap="square" rtlCol="0">
            <a:spAutoFit/>
          </a:bodyPr>
          <a:lstStyle/>
          <a:p>
            <a:r>
              <a:rPr lang="en-US" sz="2400" dirty="0" smtClean="0"/>
              <a:t>Select all streams above a point</a:t>
            </a:r>
            <a:endParaRPr lang="en-US" sz="2400" dirty="0"/>
          </a:p>
        </p:txBody>
      </p:sp>
      <p:sp>
        <p:nvSpPr>
          <p:cNvPr id="8" name="TextBox 7"/>
          <p:cNvSpPr txBox="1"/>
          <p:nvPr/>
        </p:nvSpPr>
        <p:spPr>
          <a:xfrm>
            <a:off x="5867400" y="4726870"/>
            <a:ext cx="2133600" cy="1200329"/>
          </a:xfrm>
          <a:prstGeom prst="rect">
            <a:avLst/>
          </a:prstGeom>
          <a:noFill/>
        </p:spPr>
        <p:txBody>
          <a:bodyPr wrap="square" rtlCol="0">
            <a:spAutoFit/>
          </a:bodyPr>
          <a:lstStyle/>
          <a:p>
            <a:r>
              <a:rPr lang="en-US" sz="2400" dirty="0" smtClean="0"/>
              <a:t>Select the downstream path for a point</a:t>
            </a:r>
            <a:endParaRPr lang="en-US" sz="2400" dirty="0"/>
          </a:p>
        </p:txBody>
      </p:sp>
    </p:spTree>
    <p:extLst>
      <p:ext uri="{BB962C8B-B14F-4D97-AF65-F5344CB8AC3E}">
        <p14:creationId xmlns:p14="http://schemas.microsoft.com/office/powerpoint/2010/main" val="22605394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Arc Hydro Groundwater</a:t>
            </a:r>
          </a:p>
        </p:txBody>
      </p:sp>
      <p:pic>
        <p:nvPicPr>
          <p:cNvPr id="7" name="Picture 19"/>
          <p:cNvPicPr>
            <a:picLocks noChangeAspect="1" noChangeArrowheads="1"/>
          </p:cNvPicPr>
          <p:nvPr/>
        </p:nvPicPr>
        <p:blipFill>
          <a:blip r:embed="rId3" cstate="print"/>
          <a:srcRect/>
          <a:stretch>
            <a:fillRect/>
          </a:stretch>
        </p:blipFill>
        <p:spPr bwMode="auto">
          <a:xfrm>
            <a:off x="685800" y="1295400"/>
            <a:ext cx="762000" cy="959848"/>
          </a:xfrm>
          <a:prstGeom prst="rect">
            <a:avLst/>
          </a:prstGeom>
          <a:noFill/>
          <a:ln w="28575">
            <a:noFill/>
            <a:miter lim="800000"/>
            <a:headEnd type="none" w="sm" len="sm"/>
            <a:tailEnd/>
          </a:ln>
        </p:spPr>
      </p:pic>
      <p:pic>
        <p:nvPicPr>
          <p:cNvPr id="8" name="Picture 18" descr="logo_800x140"/>
          <p:cNvPicPr>
            <a:picLocks noChangeAspect="1" noChangeArrowheads="1"/>
          </p:cNvPicPr>
          <p:nvPr/>
        </p:nvPicPr>
        <p:blipFill>
          <a:blip r:embed="rId4" cstate="print"/>
          <a:srcRect/>
          <a:stretch>
            <a:fillRect/>
          </a:stretch>
        </p:blipFill>
        <p:spPr bwMode="auto">
          <a:xfrm>
            <a:off x="1778000" y="1560513"/>
            <a:ext cx="2565400" cy="420687"/>
          </a:xfrm>
          <a:prstGeom prst="rect">
            <a:avLst/>
          </a:prstGeom>
          <a:noFill/>
          <a:ln w="9525">
            <a:noFill/>
            <a:miter lim="800000"/>
            <a:headEnd/>
            <a:tailEnd/>
          </a:ln>
        </p:spPr>
      </p:pic>
      <p:pic>
        <p:nvPicPr>
          <p:cNvPr id="9" name="Picture 1" descr="C:\Documents and Settings\njones\My Documents\Aquaveo\ArcHydroGW\Marketing\sjrwmd.png"/>
          <p:cNvPicPr>
            <a:picLocks noChangeAspect="1" noChangeArrowheads="1"/>
          </p:cNvPicPr>
          <p:nvPr/>
        </p:nvPicPr>
        <p:blipFill>
          <a:blip r:embed="rId5" cstate="print"/>
          <a:srcRect/>
          <a:stretch>
            <a:fillRect/>
          </a:stretch>
        </p:blipFill>
        <p:spPr bwMode="auto">
          <a:xfrm>
            <a:off x="381000" y="3505199"/>
            <a:ext cx="4191000" cy="2895899"/>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04800" y="2514600"/>
            <a:ext cx="4191000" cy="707886"/>
          </a:xfrm>
          <a:prstGeom prst="rect">
            <a:avLst/>
          </a:prstGeom>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square" rtlCol="0">
            <a:spAutoFit/>
          </a:bodyPr>
          <a:lstStyle/>
          <a:p>
            <a:pPr algn="ctr" eaLnBrk="0" fontAlgn="base" hangingPunct="0">
              <a:spcBef>
                <a:spcPct val="0"/>
              </a:spcBef>
              <a:spcAft>
                <a:spcPct val="0"/>
              </a:spcAft>
            </a:pPr>
            <a:r>
              <a:rPr lang="en-US" sz="2000" b="1" dirty="0" smtClean="0">
                <a:solidFill>
                  <a:srgbClr val="FFFFFF"/>
                </a:solidFill>
                <a:latin typeface="Corbel" pitchFamily="34" charset="0"/>
              </a:rPr>
              <a:t>Data model and tools for managing </a:t>
            </a:r>
            <a:r>
              <a:rPr lang="en-US" sz="2000" b="1" dirty="0" smtClean="0">
                <a:solidFill>
                  <a:srgbClr val="FFFF00"/>
                </a:solidFill>
                <a:latin typeface="Corbel" pitchFamily="34" charset="0"/>
              </a:rPr>
              <a:t>groundwater</a:t>
            </a:r>
            <a:r>
              <a:rPr lang="en-US" sz="2000" b="1" dirty="0" smtClean="0">
                <a:solidFill>
                  <a:srgbClr val="FFFFFF"/>
                </a:solidFill>
                <a:latin typeface="Corbel" pitchFamily="34" charset="0"/>
              </a:rPr>
              <a:t> data in </a:t>
            </a:r>
            <a:r>
              <a:rPr lang="en-US" sz="2000" b="1" dirty="0" err="1" smtClean="0">
                <a:solidFill>
                  <a:srgbClr val="FFFFFF"/>
                </a:solidFill>
                <a:latin typeface="Corbel" pitchFamily="34" charset="0"/>
              </a:rPr>
              <a:t>ArcGIS</a:t>
            </a:r>
            <a:endParaRPr lang="en-US" sz="2000" b="1" dirty="0">
              <a:solidFill>
                <a:srgbClr val="FFFFFF"/>
              </a:solidFill>
              <a:latin typeface="Corbel"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400" y="1592044"/>
            <a:ext cx="3620309"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439214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Arc Hydro GW Data Model</a:t>
            </a:r>
            <a:endParaRPr lang="en-US" dirty="0"/>
          </a:p>
        </p:txBody>
      </p:sp>
      <p:pic>
        <p:nvPicPr>
          <p:cNvPr id="33797" name="Picture 5"/>
          <p:cNvPicPr>
            <a:picLocks noChangeAspect="1" noChangeArrowheads="1"/>
          </p:cNvPicPr>
          <p:nvPr/>
        </p:nvPicPr>
        <p:blipFill>
          <a:blip r:embed="rId3" cstate="print"/>
          <a:srcRect/>
          <a:stretch>
            <a:fillRect/>
          </a:stretch>
        </p:blipFill>
        <p:spPr bwMode="auto">
          <a:xfrm>
            <a:off x="152400" y="1371600"/>
            <a:ext cx="8839200" cy="5102012"/>
          </a:xfrm>
          <a:prstGeom prst="rect">
            <a:avLst/>
          </a:prstGeom>
          <a:noFill/>
          <a:ln w="9525">
            <a:noFill/>
            <a:miter lim="800000"/>
            <a:headEnd/>
            <a:tailEnd/>
          </a:ln>
        </p:spPr>
      </p:pic>
    </p:spTree>
    <p:extLst>
      <p:ext uri="{BB962C8B-B14F-4D97-AF65-F5344CB8AC3E}">
        <p14:creationId xmlns:p14="http://schemas.microsoft.com/office/powerpoint/2010/main" val="533600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NetCDF</a:t>
            </a:r>
            <a:endParaRPr lang="en-US" dirty="0"/>
          </a:p>
        </p:txBody>
      </p:sp>
      <p:sp>
        <p:nvSpPr>
          <p:cNvPr id="3" name="Content Placeholder 2"/>
          <p:cNvSpPr>
            <a:spLocks noGrp="1"/>
          </p:cNvSpPr>
          <p:nvPr>
            <p:ph idx="1"/>
          </p:nvPr>
        </p:nvSpPr>
        <p:spPr/>
        <p:txBody>
          <a:bodyPr>
            <a:normAutofit fontScale="92500" lnSpcReduction="10000"/>
          </a:bodyPr>
          <a:lstStyle/>
          <a:p>
            <a:r>
              <a:rPr lang="en-GB" dirty="0"/>
              <a:t>A platform independent format for representing </a:t>
            </a:r>
            <a:r>
              <a:rPr lang="en-GB" dirty="0" smtClean="0"/>
              <a:t>multi-dimensional, </a:t>
            </a:r>
            <a:r>
              <a:rPr lang="en-GB" dirty="0"/>
              <a:t>array-orientated scientific </a:t>
            </a:r>
            <a:r>
              <a:rPr lang="en-GB" dirty="0" smtClean="0"/>
              <a:t>data</a:t>
            </a:r>
            <a:endParaRPr lang="en-US" dirty="0" smtClean="0"/>
          </a:p>
          <a:p>
            <a:r>
              <a:rPr lang="en-US" dirty="0" smtClean="0"/>
              <a:t>Continuous space-time data model </a:t>
            </a:r>
          </a:p>
          <a:p>
            <a:pPr lvl="1"/>
            <a:r>
              <a:rPr lang="en-US" dirty="0"/>
              <a:t>B</a:t>
            </a:r>
            <a:r>
              <a:rPr lang="en-US" dirty="0" smtClean="0"/>
              <a:t>oth time and space are varying</a:t>
            </a:r>
          </a:p>
          <a:p>
            <a:r>
              <a:rPr lang="en-US" dirty="0" smtClean="0"/>
              <a:t>Especially useful for time-varying grids</a:t>
            </a:r>
          </a:p>
          <a:p>
            <a:pPr lvl="1"/>
            <a:r>
              <a:rPr lang="en-US" dirty="0" smtClean="0"/>
              <a:t>Time varying precipitation fields (e.g., radar rainfall data)</a:t>
            </a:r>
          </a:p>
          <a:p>
            <a:r>
              <a:rPr lang="en-US" dirty="0" smtClean="0"/>
              <a:t>Used extensively in the weather and climate domains</a:t>
            </a:r>
          </a:p>
          <a:p>
            <a:pPr lvl="1"/>
            <a:endParaRPr lang="en-US" dirty="0" smtClean="0"/>
          </a:p>
          <a:p>
            <a:pPr lvl="1"/>
            <a:endParaRPr lang="en-US" dirty="0"/>
          </a:p>
        </p:txBody>
      </p:sp>
    </p:spTree>
    <p:extLst>
      <p:ext uri="{BB962C8B-B14F-4D97-AF65-F5344CB8AC3E}">
        <p14:creationId xmlns:p14="http://schemas.microsoft.com/office/powerpoint/2010/main" val="31332371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9144000" cy="914400"/>
          </a:xfrm>
        </p:spPr>
        <p:txBody>
          <a:bodyPr/>
          <a:lstStyle/>
          <a:p>
            <a:pPr eaLnBrk="1" hangingPunct="1"/>
            <a:r>
              <a:rPr lang="en-US" dirty="0" smtClean="0"/>
              <a:t>Multidimensional Data</a:t>
            </a:r>
          </a:p>
        </p:txBody>
      </p:sp>
      <p:graphicFrame>
        <p:nvGraphicFramePr>
          <p:cNvPr id="5122" name="Object 10"/>
          <p:cNvGraphicFramePr>
            <a:graphicFrameLocks noGrp="1" noChangeAspect="1"/>
          </p:cNvGraphicFramePr>
          <p:nvPr>
            <p:ph idx="1"/>
          </p:nvPr>
        </p:nvGraphicFramePr>
        <p:xfrm>
          <a:off x="609600" y="1905000"/>
          <a:ext cx="8308975" cy="4240213"/>
        </p:xfrm>
        <a:graphic>
          <a:graphicData uri="http://schemas.openxmlformats.org/presentationml/2006/ole">
            <mc:AlternateContent xmlns:mc="http://schemas.openxmlformats.org/markup-compatibility/2006">
              <mc:Choice xmlns:v="urn:schemas-microsoft-com:vml" Requires="v">
                <p:oleObj spid="_x0000_s5267" name="Visio" r:id="rId4" imgW="6646025" imgH="3390623" progId="Visio.Drawing.11">
                  <p:embed/>
                </p:oleObj>
              </mc:Choice>
              <mc:Fallback>
                <p:oleObj name="Visio" r:id="rId4" imgW="6646025" imgH="339062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905000"/>
                        <a:ext cx="8308975" cy="4240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Text Box 12"/>
          <p:cNvSpPr txBox="1">
            <a:spLocks noChangeArrowheads="1"/>
          </p:cNvSpPr>
          <p:nvPr/>
        </p:nvSpPr>
        <p:spPr bwMode="auto">
          <a:xfrm>
            <a:off x="1600200" y="3276600"/>
            <a:ext cx="13716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solidFill>
                  <a:srgbClr val="000000"/>
                </a:solidFill>
              </a:rPr>
              <a:t>Time = 1</a:t>
            </a:r>
          </a:p>
        </p:txBody>
      </p:sp>
      <p:sp>
        <p:nvSpPr>
          <p:cNvPr id="5125" name="Text Box 13"/>
          <p:cNvSpPr txBox="1">
            <a:spLocks noChangeArrowheads="1"/>
          </p:cNvSpPr>
          <p:nvPr/>
        </p:nvSpPr>
        <p:spPr bwMode="auto">
          <a:xfrm>
            <a:off x="4191000" y="2362200"/>
            <a:ext cx="13716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solidFill>
                  <a:srgbClr val="000000"/>
                </a:solidFill>
              </a:rPr>
              <a:t>Time = 2</a:t>
            </a:r>
          </a:p>
        </p:txBody>
      </p:sp>
      <p:sp>
        <p:nvSpPr>
          <p:cNvPr id="5126" name="Text Box 14"/>
          <p:cNvSpPr txBox="1">
            <a:spLocks noChangeArrowheads="1"/>
          </p:cNvSpPr>
          <p:nvPr/>
        </p:nvSpPr>
        <p:spPr bwMode="auto">
          <a:xfrm>
            <a:off x="6781800" y="1524000"/>
            <a:ext cx="13716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solidFill>
                  <a:srgbClr val="000000"/>
                </a:solidFill>
              </a:rPr>
              <a:t>Time = 3</a:t>
            </a:r>
          </a:p>
        </p:txBody>
      </p:sp>
      <p:sp>
        <p:nvSpPr>
          <p:cNvPr id="2" name="TextBox 1"/>
          <p:cNvSpPr txBox="1"/>
          <p:nvPr/>
        </p:nvSpPr>
        <p:spPr>
          <a:xfrm>
            <a:off x="6096000" y="6473687"/>
            <a:ext cx="2971800" cy="369332"/>
          </a:xfrm>
          <a:prstGeom prst="rect">
            <a:avLst/>
          </a:prstGeom>
          <a:noFill/>
        </p:spPr>
        <p:txBody>
          <a:bodyPr wrap="square" rtlCol="0">
            <a:spAutoFit/>
          </a:bodyPr>
          <a:lstStyle/>
          <a:p>
            <a:r>
              <a:rPr lang="en-US" dirty="0" smtClean="0"/>
              <a:t>http://www.unidata.ucar.edu</a:t>
            </a:r>
            <a:endParaRPr lang="en-US" dirty="0"/>
          </a:p>
        </p:txBody>
      </p:sp>
    </p:spTree>
    <p:extLst>
      <p:ext uri="{BB962C8B-B14F-4D97-AF65-F5344CB8AC3E}">
        <p14:creationId xmlns:p14="http://schemas.microsoft.com/office/powerpoint/2010/main" val="2735275515"/>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Identify and describe important entities and relationships to model </a:t>
            </a:r>
            <a:r>
              <a:rPr lang="en-US" dirty="0" smtClean="0"/>
              <a:t>data</a:t>
            </a:r>
          </a:p>
          <a:p>
            <a:r>
              <a:rPr lang="en-US" dirty="0" smtClean="0"/>
              <a:t>Describe </a:t>
            </a:r>
            <a:r>
              <a:rPr lang="en-US" dirty="0"/>
              <a:t>important data models used in Hydrology such as the Observations Data Model (ODM</a:t>
            </a:r>
            <a:r>
              <a:rPr lang="en-US" dirty="0" smtClean="0"/>
              <a:t>), </a:t>
            </a:r>
            <a:r>
              <a:rPr lang="en-US" dirty="0" err="1"/>
              <a:t>ArcHydro</a:t>
            </a:r>
            <a:r>
              <a:rPr lang="en-US" dirty="0"/>
              <a:t>, </a:t>
            </a:r>
            <a:r>
              <a:rPr lang="en-US" dirty="0" smtClean="0"/>
              <a:t>and </a:t>
            </a:r>
            <a:r>
              <a:rPr lang="en-US" dirty="0" err="1" smtClean="0"/>
              <a:t>NetCDF</a:t>
            </a:r>
            <a:endParaRPr lang="en-US" dirty="0" smtClean="0"/>
          </a:p>
        </p:txBody>
      </p:sp>
    </p:spTree>
    <p:extLst>
      <p:ext uri="{BB962C8B-B14F-4D97-AF65-F5344CB8AC3E}">
        <p14:creationId xmlns:p14="http://schemas.microsoft.com/office/powerpoint/2010/main" val="33432099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09600"/>
            <a:ext cx="7888287" cy="6161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3" y="620713"/>
            <a:ext cx="7875587" cy="6161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063" y="633413"/>
            <a:ext cx="7888287" cy="6148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13" y="608013"/>
            <a:ext cx="7875587" cy="6173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463" y="658813"/>
            <a:ext cx="7837487" cy="6122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063" y="633413"/>
            <a:ext cx="7888287" cy="6148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20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463" y="658813"/>
            <a:ext cx="7837487" cy="6122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3490" name="Rectangle 2"/>
          <p:cNvSpPr>
            <a:spLocks noGrp="1" noChangeArrowheads="1"/>
          </p:cNvSpPr>
          <p:nvPr>
            <p:ph type="title"/>
          </p:nvPr>
        </p:nvSpPr>
        <p:spPr>
          <a:xfrm>
            <a:off x="0" y="0"/>
            <a:ext cx="9144000" cy="762000"/>
          </a:xfrm>
        </p:spPr>
        <p:txBody>
          <a:bodyPr>
            <a:normAutofit fontScale="90000"/>
          </a:bodyPr>
          <a:lstStyle/>
          <a:p>
            <a:pPr eaLnBrk="1" hangingPunct="1"/>
            <a:r>
              <a:rPr lang="en-US" dirty="0" smtClean="0"/>
              <a:t>Multidimensional Data – Space and Time</a:t>
            </a:r>
          </a:p>
        </p:txBody>
      </p:sp>
    </p:spTree>
    <p:extLst>
      <p:ext uri="{BB962C8B-B14F-4D97-AF65-F5344CB8AC3E}">
        <p14:creationId xmlns:p14="http://schemas.microsoft.com/office/powerpoint/2010/main" val="3416140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a:t>
            </a:r>
            <a:endParaRPr lang="en-US" dirty="0"/>
          </a:p>
        </p:txBody>
      </p:sp>
      <p:sp>
        <p:nvSpPr>
          <p:cNvPr id="3" name="Content Placeholder 2"/>
          <p:cNvSpPr>
            <a:spLocks noGrp="1"/>
          </p:cNvSpPr>
          <p:nvPr>
            <p:ph idx="1"/>
          </p:nvPr>
        </p:nvSpPr>
        <p:spPr/>
        <p:txBody>
          <a:bodyPr/>
          <a:lstStyle/>
          <a:p>
            <a:r>
              <a:rPr lang="en-US" dirty="0" smtClean="0"/>
              <a:t>Goal – make sure all data objects required by a database are completely and accurately represented</a:t>
            </a:r>
          </a:p>
          <a:p>
            <a:r>
              <a:rPr lang="en-US" dirty="0" smtClean="0"/>
              <a:t>Data model design – the blueprint for creating a physical implementation of a database</a:t>
            </a:r>
            <a:endParaRPr lang="en-US" dirty="0"/>
          </a:p>
        </p:txBody>
      </p:sp>
    </p:spTree>
    <p:extLst>
      <p:ext uri="{BB962C8B-B14F-4D97-AF65-F5344CB8AC3E}">
        <p14:creationId xmlns:p14="http://schemas.microsoft.com/office/powerpoint/2010/main" val="31234700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Modeling Terms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Entity</a:t>
            </a:r>
            <a:r>
              <a:rPr lang="en-US" dirty="0" smtClean="0"/>
              <a:t> – a class of real world objects having common attributes (e.g., sites, variables, methods).</a:t>
            </a:r>
          </a:p>
          <a:p>
            <a:r>
              <a:rPr lang="en-US" b="1" dirty="0" smtClean="0"/>
              <a:t>Attribute</a:t>
            </a:r>
            <a:r>
              <a:rPr lang="en-US" dirty="0" smtClean="0"/>
              <a:t> – A characteristic or property of an entity (site name, latitude, longitude)</a:t>
            </a:r>
          </a:p>
          <a:p>
            <a:r>
              <a:rPr lang="en-US" b="1" dirty="0" smtClean="0"/>
              <a:t>Relationship</a:t>
            </a:r>
            <a:r>
              <a:rPr lang="en-US" dirty="0" smtClean="0"/>
              <a:t> – an association between two or more entities </a:t>
            </a:r>
          </a:p>
          <a:p>
            <a:r>
              <a:rPr lang="en-US" b="1" dirty="0" smtClean="0"/>
              <a:t>Cardinality</a:t>
            </a:r>
            <a:r>
              <a:rPr lang="en-US" dirty="0" smtClean="0"/>
              <a:t> – the number of entities on either end of a relationship (one-to-one, one-to-many, many-to-many, etc.)</a:t>
            </a:r>
            <a:endParaRPr lang="en-US" dirty="0"/>
          </a:p>
        </p:txBody>
      </p:sp>
    </p:spTree>
    <p:extLst>
      <p:ext uri="{BB962C8B-B14F-4D97-AF65-F5344CB8AC3E}">
        <p14:creationId xmlns:p14="http://schemas.microsoft.com/office/powerpoint/2010/main" val="34655473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Exercise</a:t>
            </a:r>
            <a:endParaRPr lang="en-US" dirty="0"/>
          </a:p>
        </p:txBody>
      </p:sp>
      <p:sp>
        <p:nvSpPr>
          <p:cNvPr id="3" name="Content Placeholder 2"/>
          <p:cNvSpPr>
            <a:spLocks noGrp="1"/>
          </p:cNvSpPr>
          <p:nvPr>
            <p:ph idx="1"/>
          </p:nvPr>
        </p:nvSpPr>
        <p:spPr>
          <a:xfrm>
            <a:off x="457200" y="1600200"/>
            <a:ext cx="4572000" cy="4525963"/>
          </a:xfrm>
        </p:spPr>
        <p:txBody>
          <a:bodyPr/>
          <a:lstStyle/>
          <a:p>
            <a:r>
              <a:rPr lang="en-US" dirty="0" smtClean="0"/>
              <a:t>Consider:</a:t>
            </a:r>
          </a:p>
          <a:p>
            <a:pPr lvl="1"/>
            <a:r>
              <a:rPr lang="en-US" dirty="0" smtClean="0"/>
              <a:t>What is the “entity”? </a:t>
            </a:r>
          </a:p>
          <a:p>
            <a:pPr lvl="1"/>
            <a:r>
              <a:rPr lang="en-US" dirty="0" smtClean="0"/>
              <a:t>What are the “attributes” of the entity? </a:t>
            </a:r>
          </a:p>
        </p:txBody>
      </p:sp>
      <p:pic>
        <p:nvPicPr>
          <p:cNvPr id="5" name="Picture 4"/>
          <p:cNvPicPr>
            <a:picLocks noChangeAspect="1"/>
          </p:cNvPicPr>
          <p:nvPr/>
        </p:nvPicPr>
        <p:blipFill>
          <a:blip r:embed="rId2"/>
          <a:stretch>
            <a:fillRect/>
          </a:stretch>
        </p:blipFill>
        <p:spPr>
          <a:xfrm>
            <a:off x="4343400" y="2514600"/>
            <a:ext cx="4221408" cy="3810000"/>
          </a:xfrm>
          <a:prstGeom prst="rect">
            <a:avLst/>
          </a:prstGeom>
        </p:spPr>
      </p:pic>
    </p:spTree>
    <p:extLst>
      <p:ext uri="{BB962C8B-B14F-4D97-AF65-F5344CB8AC3E}">
        <p14:creationId xmlns:p14="http://schemas.microsoft.com/office/powerpoint/2010/main" val="8838753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Exercise</a:t>
            </a:r>
            <a:endParaRPr lang="en-US" dirty="0"/>
          </a:p>
        </p:txBody>
      </p:sp>
      <p:sp>
        <p:nvSpPr>
          <p:cNvPr id="3" name="Content Placeholder 2"/>
          <p:cNvSpPr>
            <a:spLocks noGrp="1"/>
          </p:cNvSpPr>
          <p:nvPr>
            <p:ph idx="1"/>
          </p:nvPr>
        </p:nvSpPr>
        <p:spPr/>
        <p:txBody>
          <a:bodyPr/>
          <a:lstStyle/>
          <a:p>
            <a:r>
              <a:rPr lang="en-US" dirty="0" smtClean="0"/>
              <a:t>What is the entity?</a:t>
            </a:r>
          </a:p>
          <a:p>
            <a:r>
              <a:rPr lang="en-US" dirty="0" smtClean="0"/>
              <a:t>What are the attributes?</a:t>
            </a:r>
            <a:endParaRPr lang="en-US" dirty="0"/>
          </a:p>
        </p:txBody>
      </p:sp>
      <p:pic>
        <p:nvPicPr>
          <p:cNvPr id="4" name="Picture 3"/>
          <p:cNvPicPr>
            <a:picLocks noChangeAspect="1"/>
          </p:cNvPicPr>
          <p:nvPr/>
        </p:nvPicPr>
        <p:blipFill>
          <a:blip r:embed="rId2"/>
          <a:stretch>
            <a:fillRect/>
          </a:stretch>
        </p:blipFill>
        <p:spPr>
          <a:xfrm>
            <a:off x="3352800" y="2996208"/>
            <a:ext cx="5638800" cy="3744516"/>
          </a:xfrm>
          <a:prstGeom prst="rect">
            <a:avLst/>
          </a:prstGeom>
        </p:spPr>
      </p:pic>
    </p:spTree>
    <p:extLst>
      <p:ext uri="{BB962C8B-B14F-4D97-AF65-F5344CB8AC3E}">
        <p14:creationId xmlns:p14="http://schemas.microsoft.com/office/powerpoint/2010/main" val="29631432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Exercise</a:t>
            </a:r>
            <a:endParaRPr lang="en-US" dirty="0"/>
          </a:p>
        </p:txBody>
      </p:sp>
      <p:sp>
        <p:nvSpPr>
          <p:cNvPr id="3" name="Content Placeholder 2"/>
          <p:cNvSpPr>
            <a:spLocks noGrp="1"/>
          </p:cNvSpPr>
          <p:nvPr>
            <p:ph idx="1"/>
          </p:nvPr>
        </p:nvSpPr>
        <p:spPr/>
        <p:txBody>
          <a:bodyPr/>
          <a:lstStyle/>
          <a:p>
            <a:r>
              <a:rPr lang="en-US" dirty="0" smtClean="0"/>
              <a:t>What is the entity?</a:t>
            </a:r>
          </a:p>
          <a:p>
            <a:r>
              <a:rPr lang="en-US" dirty="0" smtClean="0"/>
              <a:t>What are the attributes?</a:t>
            </a:r>
            <a:endParaRPr lang="en-US" dirty="0"/>
          </a:p>
        </p:txBody>
      </p:sp>
      <p:pic>
        <p:nvPicPr>
          <p:cNvPr id="6" name="Picture 5"/>
          <p:cNvPicPr>
            <a:picLocks noChangeAspect="1"/>
          </p:cNvPicPr>
          <p:nvPr/>
        </p:nvPicPr>
        <p:blipFill>
          <a:blip r:embed="rId2"/>
          <a:stretch>
            <a:fillRect/>
          </a:stretch>
        </p:blipFill>
        <p:spPr>
          <a:xfrm>
            <a:off x="228600" y="3048000"/>
            <a:ext cx="8719159" cy="3127757"/>
          </a:xfrm>
          <a:prstGeom prst="rect">
            <a:avLst/>
          </a:prstGeom>
        </p:spPr>
      </p:pic>
    </p:spTree>
    <p:extLst>
      <p:ext uri="{BB962C8B-B14F-4D97-AF65-F5344CB8AC3E}">
        <p14:creationId xmlns:p14="http://schemas.microsoft.com/office/powerpoint/2010/main" val="321565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Exercise</a:t>
            </a:r>
            <a:endParaRPr lang="en-US" dirty="0"/>
          </a:p>
        </p:txBody>
      </p:sp>
      <p:sp>
        <p:nvSpPr>
          <p:cNvPr id="3" name="Content Placeholder 2"/>
          <p:cNvSpPr>
            <a:spLocks noGrp="1"/>
          </p:cNvSpPr>
          <p:nvPr>
            <p:ph idx="1"/>
          </p:nvPr>
        </p:nvSpPr>
        <p:spPr/>
        <p:txBody>
          <a:bodyPr/>
          <a:lstStyle/>
          <a:p>
            <a:r>
              <a:rPr lang="en-US" dirty="0" smtClean="0"/>
              <a:t>What are the relationships?</a:t>
            </a:r>
            <a:endParaRPr lang="en-US" dirty="0"/>
          </a:p>
        </p:txBody>
      </p:sp>
      <p:sp>
        <p:nvSpPr>
          <p:cNvPr id="4" name="Rectangle 3"/>
          <p:cNvSpPr/>
          <p:nvPr/>
        </p:nvSpPr>
        <p:spPr>
          <a:xfrm>
            <a:off x="5334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a:t>
            </a:r>
            <a:endParaRPr lang="en-US" sz="3200" dirty="0"/>
          </a:p>
        </p:txBody>
      </p:sp>
      <p:sp>
        <p:nvSpPr>
          <p:cNvPr id="5" name="Rectangle 4"/>
          <p:cNvSpPr/>
          <p:nvPr/>
        </p:nvSpPr>
        <p:spPr>
          <a:xfrm>
            <a:off x="34290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 Tree</a:t>
            </a:r>
            <a:endParaRPr lang="en-US" sz="3200" dirty="0"/>
          </a:p>
        </p:txBody>
      </p:sp>
      <p:sp>
        <p:nvSpPr>
          <p:cNvPr id="6" name="Rectangle 5"/>
          <p:cNvSpPr/>
          <p:nvPr/>
        </p:nvSpPr>
        <p:spPr>
          <a:xfrm>
            <a:off x="61722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Orchard</a:t>
            </a:r>
            <a:endParaRPr lang="en-US" sz="3200" dirty="0"/>
          </a:p>
        </p:txBody>
      </p:sp>
      <p:cxnSp>
        <p:nvCxnSpPr>
          <p:cNvPr id="8" name="Elbow Connector 7"/>
          <p:cNvCxnSpPr>
            <a:stCxn id="4" idx="2"/>
            <a:endCxn id="5" idx="2"/>
          </p:cNvCxnSpPr>
          <p:nvPr/>
        </p:nvCxnSpPr>
        <p:spPr>
          <a:xfrm rot="16200000" flipH="1">
            <a:off x="3124200" y="3124200"/>
            <a:ext cx="12700" cy="2895600"/>
          </a:xfrm>
          <a:prstGeom prst="bentConnector3">
            <a:avLst>
              <a:gd name="adj1" fmla="val 288333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09800" y="5029200"/>
            <a:ext cx="1981200" cy="523220"/>
          </a:xfrm>
          <a:prstGeom prst="rect">
            <a:avLst/>
          </a:prstGeom>
          <a:noFill/>
        </p:spPr>
        <p:txBody>
          <a:bodyPr wrap="square" rtlCol="0">
            <a:spAutoFit/>
          </a:bodyPr>
          <a:lstStyle/>
          <a:p>
            <a:r>
              <a:rPr lang="en-US" sz="2800" dirty="0" smtClean="0"/>
              <a:t>Grows On</a:t>
            </a:r>
            <a:endParaRPr lang="en-US" sz="2800" dirty="0"/>
          </a:p>
        </p:txBody>
      </p:sp>
      <p:cxnSp>
        <p:nvCxnSpPr>
          <p:cNvPr id="10" name="Elbow Connector 9"/>
          <p:cNvCxnSpPr>
            <a:stCxn id="5" idx="0"/>
            <a:endCxn id="6" idx="0"/>
          </p:cNvCxnSpPr>
          <p:nvPr/>
        </p:nvCxnSpPr>
        <p:spPr>
          <a:xfrm rot="5400000" flipH="1" flipV="1">
            <a:off x="5943600" y="2286000"/>
            <a:ext cx="12700" cy="2743200"/>
          </a:xfrm>
          <a:prstGeom prst="bentConnector3">
            <a:avLst>
              <a:gd name="adj1" fmla="val 3800000"/>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29200" y="2514600"/>
            <a:ext cx="1981200" cy="523220"/>
          </a:xfrm>
          <a:prstGeom prst="rect">
            <a:avLst/>
          </a:prstGeom>
          <a:noFill/>
        </p:spPr>
        <p:txBody>
          <a:bodyPr wrap="square" rtlCol="0">
            <a:spAutoFit/>
          </a:bodyPr>
          <a:lstStyle/>
          <a:p>
            <a:r>
              <a:rPr lang="en-US" sz="2800" dirty="0" smtClean="0"/>
              <a:t>Grows In</a:t>
            </a:r>
            <a:endParaRPr lang="en-US" sz="2800" dirty="0"/>
          </a:p>
        </p:txBody>
      </p:sp>
    </p:spTree>
    <p:extLst>
      <p:ext uri="{BB962C8B-B14F-4D97-AF65-F5344CB8AC3E}">
        <p14:creationId xmlns:p14="http://schemas.microsoft.com/office/powerpoint/2010/main" val="194004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Exercise</a:t>
            </a:r>
            <a:endParaRPr lang="en-US" dirty="0"/>
          </a:p>
        </p:txBody>
      </p:sp>
      <p:sp>
        <p:nvSpPr>
          <p:cNvPr id="3" name="Content Placeholder 2"/>
          <p:cNvSpPr>
            <a:spLocks noGrp="1"/>
          </p:cNvSpPr>
          <p:nvPr>
            <p:ph idx="1"/>
          </p:nvPr>
        </p:nvSpPr>
        <p:spPr/>
        <p:txBody>
          <a:bodyPr/>
          <a:lstStyle/>
          <a:p>
            <a:r>
              <a:rPr lang="en-US" dirty="0" smtClean="0"/>
              <a:t>What are the relationships?</a:t>
            </a:r>
            <a:endParaRPr lang="en-US" dirty="0"/>
          </a:p>
        </p:txBody>
      </p:sp>
      <p:sp>
        <p:nvSpPr>
          <p:cNvPr id="4" name="Rectangle 3"/>
          <p:cNvSpPr/>
          <p:nvPr/>
        </p:nvSpPr>
        <p:spPr>
          <a:xfrm>
            <a:off x="5334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a:t>
            </a:r>
            <a:endParaRPr lang="en-US" sz="3200" dirty="0"/>
          </a:p>
        </p:txBody>
      </p:sp>
      <p:sp>
        <p:nvSpPr>
          <p:cNvPr id="5" name="Rectangle 4"/>
          <p:cNvSpPr/>
          <p:nvPr/>
        </p:nvSpPr>
        <p:spPr>
          <a:xfrm>
            <a:off x="34290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 Tree</a:t>
            </a:r>
            <a:endParaRPr lang="en-US" sz="3200" dirty="0"/>
          </a:p>
        </p:txBody>
      </p:sp>
      <p:sp>
        <p:nvSpPr>
          <p:cNvPr id="6" name="Rectangle 5"/>
          <p:cNvSpPr/>
          <p:nvPr/>
        </p:nvSpPr>
        <p:spPr>
          <a:xfrm>
            <a:off x="61722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Orchard</a:t>
            </a:r>
            <a:endParaRPr lang="en-US" sz="3200" dirty="0"/>
          </a:p>
        </p:txBody>
      </p:sp>
      <p:cxnSp>
        <p:nvCxnSpPr>
          <p:cNvPr id="8" name="Elbow Connector 7"/>
          <p:cNvCxnSpPr>
            <a:stCxn id="4" idx="2"/>
            <a:endCxn id="5" idx="2"/>
          </p:cNvCxnSpPr>
          <p:nvPr/>
        </p:nvCxnSpPr>
        <p:spPr>
          <a:xfrm rot="16200000" flipH="1">
            <a:off x="3124200" y="3124200"/>
            <a:ext cx="12700" cy="2895600"/>
          </a:xfrm>
          <a:prstGeom prst="bentConnector3">
            <a:avLst>
              <a:gd name="adj1" fmla="val 288333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09800" y="5029200"/>
            <a:ext cx="1981200" cy="523220"/>
          </a:xfrm>
          <a:prstGeom prst="rect">
            <a:avLst/>
          </a:prstGeom>
          <a:noFill/>
        </p:spPr>
        <p:txBody>
          <a:bodyPr wrap="square" rtlCol="0">
            <a:spAutoFit/>
          </a:bodyPr>
          <a:lstStyle/>
          <a:p>
            <a:r>
              <a:rPr lang="en-US" sz="2800" dirty="0" smtClean="0"/>
              <a:t>Grows On</a:t>
            </a:r>
            <a:endParaRPr lang="en-US" sz="2800" dirty="0"/>
          </a:p>
        </p:txBody>
      </p:sp>
      <p:cxnSp>
        <p:nvCxnSpPr>
          <p:cNvPr id="10" name="Elbow Connector 9"/>
          <p:cNvCxnSpPr>
            <a:stCxn id="5" idx="0"/>
            <a:endCxn id="6" idx="0"/>
          </p:cNvCxnSpPr>
          <p:nvPr/>
        </p:nvCxnSpPr>
        <p:spPr>
          <a:xfrm rot="5400000" flipH="1" flipV="1">
            <a:off x="5943600" y="2286000"/>
            <a:ext cx="12700" cy="2743200"/>
          </a:xfrm>
          <a:prstGeom prst="bentConnector3">
            <a:avLst>
              <a:gd name="adj1" fmla="val 3800000"/>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29200" y="2514600"/>
            <a:ext cx="1981200" cy="523220"/>
          </a:xfrm>
          <a:prstGeom prst="rect">
            <a:avLst/>
          </a:prstGeom>
          <a:noFill/>
        </p:spPr>
        <p:txBody>
          <a:bodyPr wrap="square" rtlCol="0">
            <a:spAutoFit/>
          </a:bodyPr>
          <a:lstStyle/>
          <a:p>
            <a:r>
              <a:rPr lang="en-US" sz="2800" dirty="0" smtClean="0"/>
              <a:t>Grows In</a:t>
            </a:r>
            <a:endParaRPr lang="en-US" sz="2800" dirty="0"/>
          </a:p>
        </p:txBody>
      </p:sp>
      <p:sp>
        <p:nvSpPr>
          <p:cNvPr id="7" name="TextBox 6"/>
          <p:cNvSpPr txBox="1"/>
          <p:nvPr/>
        </p:nvSpPr>
        <p:spPr>
          <a:xfrm>
            <a:off x="2133600" y="6019800"/>
            <a:ext cx="6705600" cy="646331"/>
          </a:xfrm>
          <a:prstGeom prst="rect">
            <a:avLst/>
          </a:prstGeom>
          <a:noFill/>
        </p:spPr>
        <p:txBody>
          <a:bodyPr wrap="square" rtlCol="0">
            <a:spAutoFit/>
          </a:bodyPr>
          <a:lstStyle/>
          <a:p>
            <a:r>
              <a:rPr lang="en-US" sz="3600" dirty="0" smtClean="0">
                <a:solidFill>
                  <a:srgbClr val="FF0000"/>
                </a:solidFill>
              </a:rPr>
              <a:t>What about the business rules?</a:t>
            </a:r>
            <a:endParaRPr lang="en-US" sz="3600" dirty="0">
              <a:solidFill>
                <a:srgbClr val="FF0000"/>
              </a:solidFill>
            </a:endParaRPr>
          </a:p>
        </p:txBody>
      </p:sp>
    </p:spTree>
    <p:extLst>
      <p:ext uri="{BB962C8B-B14F-4D97-AF65-F5344CB8AC3E}">
        <p14:creationId xmlns:p14="http://schemas.microsoft.com/office/powerpoint/2010/main" val="339302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Assignment</a:t>
            </a:r>
            <a:r>
              <a:rPr lang="en-US" dirty="0"/>
              <a:t> 3</a:t>
            </a:r>
            <a:r>
              <a:rPr lang="en-US" dirty="0" smtClean="0"/>
              <a:t> Data</a:t>
            </a:r>
            <a:endParaRPr lang="en-US" dirty="0"/>
          </a:p>
        </p:txBody>
      </p:sp>
      <p:sp>
        <p:nvSpPr>
          <p:cNvPr id="5" name="TextBox 4"/>
          <p:cNvSpPr txBox="1"/>
          <p:nvPr/>
        </p:nvSpPr>
        <p:spPr>
          <a:xfrm>
            <a:off x="304800" y="3962400"/>
            <a:ext cx="3505200" cy="461665"/>
          </a:xfrm>
          <a:prstGeom prst="rect">
            <a:avLst/>
          </a:prstGeom>
          <a:noFill/>
        </p:spPr>
        <p:txBody>
          <a:bodyPr wrap="square" rtlCol="0">
            <a:spAutoFit/>
          </a:bodyPr>
          <a:lstStyle/>
          <a:p>
            <a:r>
              <a:rPr lang="en-US" sz="2400" dirty="0" smtClean="0"/>
              <a:t>Multiple Monitoring Sites</a:t>
            </a:r>
            <a:endParaRPr lang="en-US" sz="2400" dirty="0"/>
          </a:p>
        </p:txBody>
      </p:sp>
      <p:pic>
        <p:nvPicPr>
          <p:cNvPr id="7" name="Picture 5"/>
          <p:cNvPicPr>
            <a:picLocks noChangeAspect="1" noChangeArrowheads="1"/>
          </p:cNvPicPr>
          <p:nvPr/>
        </p:nvPicPr>
        <p:blipFill>
          <a:blip r:embed="rId2" cstate="print"/>
          <a:srcRect/>
          <a:stretch>
            <a:fillRect/>
          </a:stretch>
        </p:blipFill>
        <p:spPr bwMode="auto">
          <a:xfrm>
            <a:off x="1981200" y="5002258"/>
            <a:ext cx="1830388" cy="730250"/>
          </a:xfrm>
          <a:prstGeom prst="rect">
            <a:avLst/>
          </a:prstGeom>
          <a:noFill/>
          <a:ln w="9525">
            <a:noFill/>
            <a:miter lim="800000"/>
            <a:headEnd/>
            <a:tailEnd/>
          </a:ln>
        </p:spPr>
      </p:pic>
      <p:pic>
        <p:nvPicPr>
          <p:cNvPr id="8" name="Picture 4"/>
          <p:cNvPicPr>
            <a:picLocks noChangeAspect="1" noChangeArrowheads="1"/>
          </p:cNvPicPr>
          <p:nvPr/>
        </p:nvPicPr>
        <p:blipFill>
          <a:blip r:embed="rId3" cstate="print"/>
          <a:srcRect/>
          <a:stretch>
            <a:fillRect/>
          </a:stretch>
        </p:blipFill>
        <p:spPr bwMode="auto">
          <a:xfrm>
            <a:off x="228600" y="5597098"/>
            <a:ext cx="1330325" cy="762000"/>
          </a:xfrm>
          <a:prstGeom prst="rect">
            <a:avLst/>
          </a:prstGeom>
          <a:noFill/>
          <a:ln w="9525">
            <a:noFill/>
            <a:miter lim="800000"/>
            <a:headEnd/>
            <a:tailEnd/>
          </a:ln>
        </p:spPr>
      </p:pic>
      <p:sp>
        <p:nvSpPr>
          <p:cNvPr id="9" name="TextBox 8"/>
          <p:cNvSpPr txBox="1"/>
          <p:nvPr/>
        </p:nvSpPr>
        <p:spPr>
          <a:xfrm>
            <a:off x="1752600" y="5943600"/>
            <a:ext cx="2671907" cy="830997"/>
          </a:xfrm>
          <a:prstGeom prst="rect">
            <a:avLst/>
          </a:prstGeom>
          <a:noFill/>
        </p:spPr>
        <p:txBody>
          <a:bodyPr wrap="square" rtlCol="0">
            <a:spAutoFit/>
          </a:bodyPr>
          <a:lstStyle/>
          <a:p>
            <a:r>
              <a:rPr lang="en-US" sz="2400" dirty="0" smtClean="0"/>
              <a:t>Multiple Sensors at Each Site</a:t>
            </a:r>
            <a:endParaRPr lang="en-US" sz="2400" dirty="0"/>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698" y="1524000"/>
            <a:ext cx="3319502" cy="196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843087"/>
            <a:ext cx="3319502" cy="196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37587"/>
            <a:ext cx="3319502" cy="196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362510"/>
            <a:ext cx="3319502" cy="196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054240" y="4396356"/>
            <a:ext cx="2671907" cy="830997"/>
          </a:xfrm>
          <a:prstGeom prst="rect">
            <a:avLst/>
          </a:prstGeom>
          <a:noFill/>
        </p:spPr>
        <p:txBody>
          <a:bodyPr wrap="square" rtlCol="0">
            <a:spAutoFit/>
          </a:bodyPr>
          <a:lstStyle/>
          <a:p>
            <a:r>
              <a:rPr lang="en-US" sz="2400" dirty="0" smtClean="0"/>
              <a:t>1 or More Time </a:t>
            </a:r>
            <a:r>
              <a:rPr lang="en-US" sz="2400" dirty="0"/>
              <a:t>S</a:t>
            </a:r>
            <a:r>
              <a:rPr lang="en-US" sz="2400" dirty="0" smtClean="0"/>
              <a:t>eries </a:t>
            </a:r>
            <a:r>
              <a:rPr lang="en-US" sz="2400" dirty="0"/>
              <a:t>P</a:t>
            </a:r>
            <a:r>
              <a:rPr lang="en-US" sz="2400" dirty="0" smtClean="0"/>
              <a:t>er </a:t>
            </a:r>
            <a:r>
              <a:rPr lang="en-US" sz="2400" dirty="0"/>
              <a:t>S</a:t>
            </a:r>
            <a:r>
              <a:rPr lang="en-US" sz="2400" dirty="0" smtClean="0"/>
              <a:t>ensor</a:t>
            </a:r>
            <a:endParaRPr lang="en-US" sz="2400" dirty="0"/>
          </a:p>
        </p:txBody>
      </p:sp>
      <p:pic>
        <p:nvPicPr>
          <p:cNvPr id="3" name="Picture 2"/>
          <p:cNvPicPr>
            <a:picLocks noChangeAspect="1"/>
          </p:cNvPicPr>
          <p:nvPr/>
        </p:nvPicPr>
        <p:blipFill>
          <a:blip r:embed="rId5"/>
          <a:stretch>
            <a:fillRect/>
          </a:stretch>
        </p:blipFill>
        <p:spPr>
          <a:xfrm>
            <a:off x="228600" y="838200"/>
            <a:ext cx="1600200" cy="2133600"/>
          </a:xfrm>
          <a:prstGeom prst="rect">
            <a:avLst/>
          </a:prstGeom>
        </p:spPr>
      </p:pic>
      <p:pic>
        <p:nvPicPr>
          <p:cNvPr id="18" name="Picture 17"/>
          <p:cNvPicPr>
            <a:picLocks noChangeAspect="1"/>
          </p:cNvPicPr>
          <p:nvPr/>
        </p:nvPicPr>
        <p:blipFill>
          <a:blip r:embed="rId6"/>
          <a:stretch>
            <a:fillRect/>
          </a:stretch>
        </p:blipFill>
        <p:spPr>
          <a:xfrm>
            <a:off x="1752600" y="2209800"/>
            <a:ext cx="1600200" cy="1200150"/>
          </a:xfrm>
          <a:prstGeom prst="rect">
            <a:avLst/>
          </a:prstGeom>
        </p:spPr>
      </p:pic>
      <p:pic>
        <p:nvPicPr>
          <p:cNvPr id="17" name="Picture 16"/>
          <p:cNvPicPr>
            <a:picLocks noChangeAspect="1"/>
          </p:cNvPicPr>
          <p:nvPr/>
        </p:nvPicPr>
        <p:blipFill>
          <a:blip r:embed="rId7"/>
          <a:stretch>
            <a:fillRect/>
          </a:stretch>
        </p:blipFill>
        <p:spPr>
          <a:xfrm>
            <a:off x="685800" y="1828800"/>
            <a:ext cx="1428750" cy="1905000"/>
          </a:xfrm>
          <a:prstGeom prst="rect">
            <a:avLst/>
          </a:prstGeom>
        </p:spPr>
      </p:pic>
      <p:pic>
        <p:nvPicPr>
          <p:cNvPr id="19" name="Picture 18"/>
          <p:cNvPicPr>
            <a:picLocks noChangeAspect="1"/>
          </p:cNvPicPr>
          <p:nvPr/>
        </p:nvPicPr>
        <p:blipFill>
          <a:blip r:embed="rId8"/>
          <a:stretch>
            <a:fillRect/>
          </a:stretch>
        </p:blipFill>
        <p:spPr>
          <a:xfrm>
            <a:off x="4343400" y="5105400"/>
            <a:ext cx="1574800" cy="1574800"/>
          </a:xfrm>
          <a:prstGeom prst="rect">
            <a:avLst/>
          </a:prstGeom>
        </p:spPr>
      </p:pic>
      <p:sp>
        <p:nvSpPr>
          <p:cNvPr id="20" name="TextBox 19"/>
          <p:cNvSpPr txBox="1"/>
          <p:nvPr/>
        </p:nvSpPr>
        <p:spPr>
          <a:xfrm>
            <a:off x="6400800" y="5791200"/>
            <a:ext cx="2671907" cy="830997"/>
          </a:xfrm>
          <a:prstGeom prst="rect">
            <a:avLst/>
          </a:prstGeom>
          <a:noFill/>
        </p:spPr>
        <p:txBody>
          <a:bodyPr wrap="square" rtlCol="0">
            <a:spAutoFit/>
          </a:bodyPr>
          <a:lstStyle/>
          <a:p>
            <a:r>
              <a:rPr lang="en-US" sz="2400" dirty="0" smtClean="0"/>
              <a:t>3 Different Watersheds</a:t>
            </a:r>
            <a:endParaRPr lang="en-US" sz="2400" dirty="0"/>
          </a:p>
        </p:txBody>
      </p:sp>
    </p:spTree>
    <p:extLst>
      <p:ext uri="{BB962C8B-B14F-4D97-AF65-F5344CB8AC3E}">
        <p14:creationId xmlns:p14="http://schemas.microsoft.com/office/powerpoint/2010/main" val="29155969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92162"/>
          </a:xfrm>
        </p:spPr>
        <p:txBody>
          <a:bodyPr/>
          <a:lstStyle/>
          <a:p>
            <a:r>
              <a:rPr lang="en-US" dirty="0" smtClean="0"/>
              <a:t>Assignment 3 Data</a:t>
            </a:r>
            <a:endParaRPr lang="en-US" dirty="0"/>
          </a:p>
        </p:txBody>
      </p:sp>
      <p:pic>
        <p:nvPicPr>
          <p:cNvPr id="3" name="Picture 2"/>
          <p:cNvPicPr>
            <a:picLocks noChangeAspect="1"/>
          </p:cNvPicPr>
          <p:nvPr/>
        </p:nvPicPr>
        <p:blipFill>
          <a:blip r:embed="rId2"/>
          <a:stretch>
            <a:fillRect/>
          </a:stretch>
        </p:blipFill>
        <p:spPr>
          <a:xfrm>
            <a:off x="304800" y="1143000"/>
            <a:ext cx="8510355" cy="5543044"/>
          </a:xfrm>
          <a:prstGeom prst="rect">
            <a:avLst/>
          </a:prstGeom>
        </p:spPr>
      </p:pic>
      <p:sp>
        <p:nvSpPr>
          <p:cNvPr id="4" name="Rectangle 3"/>
          <p:cNvSpPr/>
          <p:nvPr/>
        </p:nvSpPr>
        <p:spPr>
          <a:xfrm>
            <a:off x="609600" y="1905000"/>
            <a:ext cx="3657600" cy="1066800"/>
          </a:xfrm>
          <a:prstGeom prst="rect">
            <a:avLst/>
          </a:prstGeom>
          <a:solidFill>
            <a:schemeClr val="tx2">
              <a:lumMod val="20000"/>
              <a:lumOff val="80000"/>
              <a:alpha val="4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Site Information</a:t>
            </a:r>
            <a:endParaRPr lang="en-US" dirty="0">
              <a:solidFill>
                <a:schemeClr val="tx1"/>
              </a:solidFill>
            </a:endParaRPr>
          </a:p>
        </p:txBody>
      </p:sp>
      <p:sp>
        <p:nvSpPr>
          <p:cNvPr id="5" name="Rectangle 4"/>
          <p:cNvSpPr/>
          <p:nvPr/>
        </p:nvSpPr>
        <p:spPr>
          <a:xfrm>
            <a:off x="609600" y="3011456"/>
            <a:ext cx="8229600" cy="1981200"/>
          </a:xfrm>
          <a:prstGeom prst="rect">
            <a:avLst/>
          </a:prstGeom>
          <a:solidFill>
            <a:schemeClr val="accent2">
              <a:lumMod val="20000"/>
              <a:lumOff val="80000"/>
              <a:alpha val="4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Variable and Method Information</a:t>
            </a:r>
            <a:endParaRPr lang="en-US" dirty="0">
              <a:solidFill>
                <a:schemeClr val="tx1"/>
              </a:solidFill>
            </a:endParaRPr>
          </a:p>
        </p:txBody>
      </p:sp>
      <p:sp>
        <p:nvSpPr>
          <p:cNvPr id="6" name="Rectangle 5"/>
          <p:cNvSpPr/>
          <p:nvPr/>
        </p:nvSpPr>
        <p:spPr>
          <a:xfrm>
            <a:off x="609600" y="5050584"/>
            <a:ext cx="8229600" cy="762000"/>
          </a:xfrm>
          <a:prstGeom prst="rect">
            <a:avLst/>
          </a:prstGeom>
          <a:solidFill>
            <a:schemeClr val="accent3">
              <a:lumMod val="20000"/>
              <a:lumOff val="80000"/>
              <a:alpha val="4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Source Information</a:t>
            </a:r>
            <a:endParaRPr lang="en-US" dirty="0">
              <a:solidFill>
                <a:schemeClr val="tx1"/>
              </a:solidFill>
            </a:endParaRPr>
          </a:p>
        </p:txBody>
      </p:sp>
      <p:sp>
        <p:nvSpPr>
          <p:cNvPr id="7" name="Rectangle 6"/>
          <p:cNvSpPr/>
          <p:nvPr/>
        </p:nvSpPr>
        <p:spPr>
          <a:xfrm>
            <a:off x="609600" y="5867400"/>
            <a:ext cx="8229600" cy="762000"/>
          </a:xfrm>
          <a:prstGeom prst="rect">
            <a:avLst/>
          </a:prstGeom>
          <a:solidFill>
            <a:schemeClr val="accent4">
              <a:lumMod val="20000"/>
              <a:lumOff val="80000"/>
              <a:alpha val="4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Data Table</a:t>
            </a:r>
            <a:endParaRPr lang="en-US" dirty="0">
              <a:solidFill>
                <a:schemeClr val="tx1"/>
              </a:solidFill>
            </a:endParaRPr>
          </a:p>
        </p:txBody>
      </p:sp>
    </p:spTree>
    <p:extLst>
      <p:ext uri="{BB962C8B-B14F-4D97-AF65-F5344CB8AC3E}">
        <p14:creationId xmlns:p14="http://schemas.microsoft.com/office/powerpoint/2010/main" val="13204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Data Model?</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588400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3 </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A </a:t>
            </a:r>
            <a:r>
              <a:rPr lang="en-US" dirty="0" smtClean="0"/>
              <a:t>group of researchers </a:t>
            </a:r>
            <a:r>
              <a:rPr lang="en-US" dirty="0"/>
              <a:t>recently deployed several instruments to continuously monitor </a:t>
            </a:r>
            <a:r>
              <a:rPr lang="en-US" dirty="0" err="1" smtClean="0"/>
              <a:t>streamflow</a:t>
            </a:r>
            <a:r>
              <a:rPr lang="en-US" dirty="0" smtClean="0"/>
              <a:t> </a:t>
            </a:r>
            <a:r>
              <a:rPr lang="en-US" dirty="0"/>
              <a:t>and water quality at </a:t>
            </a:r>
            <a:r>
              <a:rPr lang="en-US" dirty="0" smtClean="0"/>
              <a:t>multiple monitoring sites </a:t>
            </a:r>
            <a:r>
              <a:rPr lang="en-US" dirty="0"/>
              <a:t>in </a:t>
            </a:r>
            <a:r>
              <a:rPr lang="en-US" dirty="0" smtClean="0"/>
              <a:t>3 watersheds located in northern </a:t>
            </a:r>
            <a:r>
              <a:rPr lang="en-US" dirty="0"/>
              <a:t>Utah.  The instruments report measurements in numerous </a:t>
            </a:r>
            <a:r>
              <a:rPr lang="en-US" dirty="0" err="1"/>
              <a:t>datalogger</a:t>
            </a:r>
            <a:r>
              <a:rPr lang="en-US" dirty="0"/>
              <a:t> </a:t>
            </a:r>
            <a:r>
              <a:rPr lang="en-US" dirty="0" smtClean="0"/>
              <a:t>data files </a:t>
            </a:r>
            <a:r>
              <a:rPr lang="en-US" dirty="0"/>
              <a:t>that the researcher must now regularly retrieve, organize, quality-control/quality-check, aggregate, and manipulate before </a:t>
            </a:r>
            <a:r>
              <a:rPr lang="en-US" dirty="0" smtClean="0"/>
              <a:t>they </a:t>
            </a:r>
            <a:r>
              <a:rPr lang="en-US" dirty="0"/>
              <a:t>can perform further analysis.  </a:t>
            </a:r>
            <a:endParaRPr lang="en-US" dirty="0" smtClean="0"/>
          </a:p>
          <a:p>
            <a:pPr marL="0" indent="0">
              <a:buNone/>
            </a:pPr>
            <a:endParaRPr lang="en-US" dirty="0"/>
          </a:p>
          <a:p>
            <a:r>
              <a:rPr lang="en-US" dirty="0" smtClean="0"/>
              <a:t>Design a logical data model to represent the data and its associated metadata</a:t>
            </a:r>
          </a:p>
          <a:p>
            <a:r>
              <a:rPr lang="en-US" dirty="0" smtClean="0"/>
              <a:t>Use MySQL Workbench to create an entity relationship diagram of your data model </a:t>
            </a:r>
            <a:endParaRPr lang="en-US" dirty="0"/>
          </a:p>
        </p:txBody>
      </p:sp>
    </p:spTree>
    <p:extLst>
      <p:ext uri="{BB962C8B-B14F-4D97-AF65-F5344CB8AC3E}">
        <p14:creationId xmlns:p14="http://schemas.microsoft.com/office/powerpoint/2010/main" val="4680766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Design</a:t>
            </a:r>
            <a:endParaRPr lang="en-US" dirty="0"/>
          </a:p>
        </p:txBody>
      </p:sp>
      <p:sp>
        <p:nvSpPr>
          <p:cNvPr id="3" name="Content Placeholder 2"/>
          <p:cNvSpPr>
            <a:spLocks noGrp="1"/>
          </p:cNvSpPr>
          <p:nvPr>
            <p:ph idx="1"/>
          </p:nvPr>
        </p:nvSpPr>
        <p:spPr/>
        <p:txBody>
          <a:bodyPr>
            <a:normAutofit/>
          </a:bodyPr>
          <a:lstStyle/>
          <a:p>
            <a:r>
              <a:rPr lang="en-US" sz="3600" dirty="0" smtClean="0"/>
              <a:t>Our focus – relational data model design</a:t>
            </a:r>
          </a:p>
          <a:p>
            <a:r>
              <a:rPr lang="en-US" sz="3600" dirty="0" smtClean="0"/>
              <a:t>Three stages:</a:t>
            </a:r>
          </a:p>
          <a:p>
            <a:pPr lvl="1"/>
            <a:r>
              <a:rPr lang="en-US" sz="3200" u="sng" dirty="0" smtClean="0"/>
              <a:t>Conceptual</a:t>
            </a:r>
            <a:r>
              <a:rPr lang="en-US" sz="3200" dirty="0" smtClean="0"/>
              <a:t> data model</a:t>
            </a:r>
          </a:p>
          <a:p>
            <a:pPr lvl="1"/>
            <a:r>
              <a:rPr lang="en-US" sz="3200" u="sng" dirty="0" smtClean="0"/>
              <a:t>Logical</a:t>
            </a:r>
            <a:r>
              <a:rPr lang="en-US" sz="3200" dirty="0" smtClean="0"/>
              <a:t> data model</a:t>
            </a:r>
          </a:p>
          <a:p>
            <a:pPr lvl="1"/>
            <a:r>
              <a:rPr lang="en-US" sz="3200" u="sng" dirty="0" smtClean="0"/>
              <a:t>Physical</a:t>
            </a:r>
            <a:r>
              <a:rPr lang="en-US" sz="3200" dirty="0" smtClean="0"/>
              <a:t> data model</a:t>
            </a:r>
            <a:endParaRPr lang="en-US" sz="3200" dirty="0"/>
          </a:p>
        </p:txBody>
      </p:sp>
    </p:spTree>
    <p:extLst>
      <p:ext uri="{BB962C8B-B14F-4D97-AF65-F5344CB8AC3E}">
        <p14:creationId xmlns:p14="http://schemas.microsoft.com/office/powerpoint/2010/main" val="19291949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Conceptual Data Model</a:t>
            </a:r>
            <a:br>
              <a:rPr lang="en-US" dirty="0" smtClean="0"/>
            </a:br>
            <a:r>
              <a:rPr lang="en-US" dirty="0" smtClean="0"/>
              <a:t>(AKA – The Information Model)</a:t>
            </a:r>
            <a:endParaRPr lang="en-US" dirty="0"/>
          </a:p>
        </p:txBody>
      </p:sp>
      <p:sp>
        <p:nvSpPr>
          <p:cNvPr id="3" name="Content Placeholder 2"/>
          <p:cNvSpPr>
            <a:spLocks noGrp="1"/>
          </p:cNvSpPr>
          <p:nvPr>
            <p:ph idx="1"/>
          </p:nvPr>
        </p:nvSpPr>
        <p:spPr/>
        <p:txBody>
          <a:bodyPr>
            <a:normAutofit/>
          </a:bodyPr>
          <a:lstStyle/>
          <a:p>
            <a:r>
              <a:rPr lang="en-US" dirty="0"/>
              <a:t>H</a:t>
            </a:r>
            <a:r>
              <a:rPr lang="en-US" dirty="0" smtClean="0"/>
              <a:t>igh-level description of the data domain</a:t>
            </a:r>
          </a:p>
          <a:p>
            <a:r>
              <a:rPr lang="en-US" dirty="0" smtClean="0"/>
              <a:t>Does not constrain how that description is mapped to an actual implementation in software</a:t>
            </a:r>
          </a:p>
          <a:p>
            <a:r>
              <a:rPr lang="en-US" dirty="0" smtClean="0"/>
              <a:t>There may be many mappings</a:t>
            </a:r>
          </a:p>
          <a:p>
            <a:pPr lvl="1"/>
            <a:r>
              <a:rPr lang="en-US" dirty="0"/>
              <a:t>R</a:t>
            </a:r>
            <a:r>
              <a:rPr lang="en-US" dirty="0" smtClean="0"/>
              <a:t>elational database</a:t>
            </a:r>
          </a:p>
          <a:p>
            <a:pPr lvl="1"/>
            <a:r>
              <a:rPr lang="en-US" dirty="0" smtClean="0"/>
              <a:t>Object model</a:t>
            </a:r>
          </a:p>
          <a:p>
            <a:pPr lvl="1"/>
            <a:r>
              <a:rPr lang="en-US" dirty="0" smtClean="0"/>
              <a:t>XML schema, etc.</a:t>
            </a:r>
          </a:p>
        </p:txBody>
      </p:sp>
    </p:spTree>
    <p:extLst>
      <p:ext uri="{BB962C8B-B14F-4D97-AF65-F5344CB8AC3E}">
        <p14:creationId xmlns:p14="http://schemas.microsoft.com/office/powerpoint/2010/main" val="9620735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294335" y="2133600"/>
            <a:ext cx="3621065" cy="1298957"/>
          </a:xfrm>
          <a:prstGeom prst="rect">
            <a:avLst/>
          </a:prstGeom>
        </p:spPr>
      </p:pic>
      <p:sp>
        <p:nvSpPr>
          <p:cNvPr id="2" name="Title 1"/>
          <p:cNvSpPr>
            <a:spLocks noGrp="1"/>
          </p:cNvSpPr>
          <p:nvPr>
            <p:ph type="title"/>
          </p:nvPr>
        </p:nvSpPr>
        <p:spPr/>
        <p:txBody>
          <a:bodyPr>
            <a:normAutofit fontScale="90000"/>
          </a:bodyPr>
          <a:lstStyle/>
          <a:p>
            <a:r>
              <a:rPr lang="en-US" dirty="0" smtClean="0"/>
              <a:t>Apple/Tree/Orchard Conceptual Model</a:t>
            </a:r>
            <a:endParaRPr lang="en-US" dirty="0"/>
          </a:p>
        </p:txBody>
      </p:sp>
      <p:sp>
        <p:nvSpPr>
          <p:cNvPr id="4" name="Rectangle 3"/>
          <p:cNvSpPr/>
          <p:nvPr/>
        </p:nvSpPr>
        <p:spPr>
          <a:xfrm>
            <a:off x="533400" y="473458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a:t>
            </a:r>
            <a:endParaRPr lang="en-US" sz="3200" dirty="0"/>
          </a:p>
        </p:txBody>
      </p:sp>
      <p:sp>
        <p:nvSpPr>
          <p:cNvPr id="5" name="Rectangle 4"/>
          <p:cNvSpPr/>
          <p:nvPr/>
        </p:nvSpPr>
        <p:spPr>
          <a:xfrm>
            <a:off x="3429000" y="473458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 Tree</a:t>
            </a:r>
            <a:endParaRPr lang="en-US" sz="3200" dirty="0"/>
          </a:p>
        </p:txBody>
      </p:sp>
      <p:sp>
        <p:nvSpPr>
          <p:cNvPr id="6" name="Rectangle 5"/>
          <p:cNvSpPr/>
          <p:nvPr/>
        </p:nvSpPr>
        <p:spPr>
          <a:xfrm>
            <a:off x="6172200" y="473458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Orchard</a:t>
            </a:r>
            <a:endParaRPr lang="en-US" sz="3200" dirty="0"/>
          </a:p>
        </p:txBody>
      </p:sp>
      <p:cxnSp>
        <p:nvCxnSpPr>
          <p:cNvPr id="8" name="Elbow Connector 7"/>
          <p:cNvCxnSpPr>
            <a:stCxn id="4" idx="2"/>
            <a:endCxn id="5" idx="2"/>
          </p:cNvCxnSpPr>
          <p:nvPr/>
        </p:nvCxnSpPr>
        <p:spPr>
          <a:xfrm rot="16200000" flipH="1">
            <a:off x="3124200" y="4201180"/>
            <a:ext cx="12700" cy="2895600"/>
          </a:xfrm>
          <a:prstGeom prst="bentConnector3">
            <a:avLst>
              <a:gd name="adj1" fmla="val 288333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09800" y="6106180"/>
            <a:ext cx="1981200" cy="523220"/>
          </a:xfrm>
          <a:prstGeom prst="rect">
            <a:avLst/>
          </a:prstGeom>
          <a:noFill/>
        </p:spPr>
        <p:txBody>
          <a:bodyPr wrap="square" rtlCol="0">
            <a:spAutoFit/>
          </a:bodyPr>
          <a:lstStyle/>
          <a:p>
            <a:r>
              <a:rPr lang="en-US" sz="2800" dirty="0" smtClean="0"/>
              <a:t>Grows On</a:t>
            </a:r>
            <a:endParaRPr lang="en-US" sz="2800" dirty="0"/>
          </a:p>
        </p:txBody>
      </p:sp>
      <p:cxnSp>
        <p:nvCxnSpPr>
          <p:cNvPr id="10" name="Elbow Connector 9"/>
          <p:cNvCxnSpPr>
            <a:stCxn id="5" idx="0"/>
            <a:endCxn id="6" idx="0"/>
          </p:cNvCxnSpPr>
          <p:nvPr/>
        </p:nvCxnSpPr>
        <p:spPr>
          <a:xfrm rot="5400000" flipH="1" flipV="1">
            <a:off x="5943600" y="3362980"/>
            <a:ext cx="12700" cy="2743200"/>
          </a:xfrm>
          <a:prstGeom prst="bentConnector3">
            <a:avLst>
              <a:gd name="adj1" fmla="val 3800000"/>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29200" y="3591580"/>
            <a:ext cx="1981200" cy="523220"/>
          </a:xfrm>
          <a:prstGeom prst="rect">
            <a:avLst/>
          </a:prstGeom>
          <a:noFill/>
        </p:spPr>
        <p:txBody>
          <a:bodyPr wrap="square" rtlCol="0">
            <a:spAutoFit/>
          </a:bodyPr>
          <a:lstStyle/>
          <a:p>
            <a:r>
              <a:rPr lang="en-US" sz="2800" dirty="0" smtClean="0"/>
              <a:t>Grows In</a:t>
            </a:r>
            <a:endParaRPr lang="en-US" sz="2800" dirty="0"/>
          </a:p>
        </p:txBody>
      </p:sp>
      <p:pic>
        <p:nvPicPr>
          <p:cNvPr id="13" name="Picture 12"/>
          <p:cNvPicPr>
            <a:picLocks noChangeAspect="1"/>
          </p:cNvPicPr>
          <p:nvPr/>
        </p:nvPicPr>
        <p:blipFill>
          <a:blip r:embed="rId4"/>
          <a:stretch>
            <a:fillRect/>
          </a:stretch>
        </p:blipFill>
        <p:spPr>
          <a:xfrm>
            <a:off x="304800" y="1676400"/>
            <a:ext cx="2532845" cy="2286000"/>
          </a:xfrm>
          <a:prstGeom prst="rect">
            <a:avLst/>
          </a:prstGeom>
        </p:spPr>
      </p:pic>
      <p:pic>
        <p:nvPicPr>
          <p:cNvPr id="14" name="Picture 13"/>
          <p:cNvPicPr>
            <a:picLocks noChangeAspect="1"/>
          </p:cNvPicPr>
          <p:nvPr/>
        </p:nvPicPr>
        <p:blipFill>
          <a:blip r:embed="rId5"/>
          <a:stretch>
            <a:fillRect/>
          </a:stretch>
        </p:blipFill>
        <p:spPr>
          <a:xfrm>
            <a:off x="2971800" y="1828800"/>
            <a:ext cx="2639210" cy="1752600"/>
          </a:xfrm>
          <a:prstGeom prst="rect">
            <a:avLst/>
          </a:prstGeom>
        </p:spPr>
      </p:pic>
    </p:spTree>
    <p:extLst>
      <p:ext uri="{BB962C8B-B14F-4D97-AF65-F5344CB8AC3E}">
        <p14:creationId xmlns:p14="http://schemas.microsoft.com/office/powerpoint/2010/main" val="20428113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Hydrologic Time Series</a:t>
            </a:r>
            <a:endParaRPr lang="en-US" dirty="0"/>
          </a:p>
        </p:txBody>
      </p:sp>
      <p:sp>
        <p:nvSpPr>
          <p:cNvPr id="3" name="Content Placeholder 2"/>
          <p:cNvSpPr>
            <a:spLocks noGrp="1"/>
          </p:cNvSpPr>
          <p:nvPr>
            <p:ph idx="1"/>
          </p:nvPr>
        </p:nvSpPr>
        <p:spPr/>
        <p:txBody>
          <a:bodyPr>
            <a:normAutofit/>
          </a:bodyPr>
          <a:lstStyle/>
          <a:p>
            <a:r>
              <a:rPr lang="en-US" sz="2400" dirty="0" smtClean="0"/>
              <a:t>An </a:t>
            </a:r>
            <a:r>
              <a:rPr lang="en-US" sz="2400" u="sng" dirty="0" smtClean="0"/>
              <a:t>organization</a:t>
            </a:r>
            <a:r>
              <a:rPr lang="en-US" sz="2400" dirty="0" smtClean="0"/>
              <a:t> operates a </a:t>
            </a:r>
            <a:r>
              <a:rPr lang="en-US" sz="2400" u="sng" dirty="0" smtClean="0"/>
              <a:t>network</a:t>
            </a:r>
            <a:r>
              <a:rPr lang="en-US" sz="2400" dirty="0" smtClean="0"/>
              <a:t> of monitoring </a:t>
            </a:r>
            <a:r>
              <a:rPr lang="en-US" sz="2400" u="sng" dirty="0" smtClean="0"/>
              <a:t>sites</a:t>
            </a:r>
            <a:r>
              <a:rPr lang="en-US" sz="2400" dirty="0" smtClean="0"/>
              <a:t>.  At each site they collect data for a number of </a:t>
            </a:r>
            <a:r>
              <a:rPr lang="en-US" sz="2400" u="sng" dirty="0" smtClean="0"/>
              <a:t>time series</a:t>
            </a:r>
            <a:r>
              <a:rPr lang="en-US" sz="2400" dirty="0" smtClean="0"/>
              <a:t>, and each </a:t>
            </a:r>
            <a:r>
              <a:rPr lang="en-US" sz="2400" u="sng" dirty="0" smtClean="0"/>
              <a:t>time series</a:t>
            </a:r>
            <a:r>
              <a:rPr lang="en-US" sz="2400" dirty="0" smtClean="0"/>
              <a:t> contains a set of </a:t>
            </a:r>
            <a:r>
              <a:rPr lang="en-US" sz="2400" u="sng" dirty="0" smtClean="0"/>
              <a:t>observations</a:t>
            </a:r>
            <a:endParaRPr lang="en-US" sz="2400" u="sng"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2971800"/>
            <a:ext cx="8715375" cy="3624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06291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524000"/>
          </a:xfrm>
        </p:spPr>
        <p:txBody>
          <a:bodyPr/>
          <a:lstStyle/>
          <a:p>
            <a:r>
              <a:rPr lang="en-US" dirty="0" smtClean="0"/>
              <a:t>Conceptual Data Model</a:t>
            </a:r>
            <a:endParaRPr lang="en-US" dirty="0"/>
          </a:p>
        </p:txBody>
      </p:sp>
      <p:sp>
        <p:nvSpPr>
          <p:cNvPr id="3" name="Content Placeholder 2"/>
          <p:cNvSpPr>
            <a:spLocks noGrp="1"/>
          </p:cNvSpPr>
          <p:nvPr>
            <p:ph idx="1"/>
          </p:nvPr>
        </p:nvSpPr>
        <p:spPr>
          <a:xfrm>
            <a:off x="457200" y="1371600"/>
            <a:ext cx="8229600" cy="4754563"/>
          </a:xfrm>
        </p:spPr>
        <p:txBody>
          <a:bodyPr/>
          <a:lstStyle/>
          <a:p>
            <a:r>
              <a:rPr lang="en-US" dirty="0" smtClean="0"/>
              <a:t>Defines scope of the domain</a:t>
            </a:r>
          </a:p>
          <a:p>
            <a:r>
              <a:rPr lang="en-US" dirty="0" smtClean="0"/>
              <a:t>Defines and organizes data requirements</a:t>
            </a:r>
          </a:p>
          <a:p>
            <a:r>
              <a:rPr lang="en-US" dirty="0" smtClean="0"/>
              <a:t>Defines </a:t>
            </a:r>
            <a:r>
              <a:rPr lang="en-US" b="1" dirty="0" smtClean="0"/>
              <a:t>entities</a:t>
            </a:r>
            <a:r>
              <a:rPr lang="en-US" dirty="0" smtClean="0"/>
              <a:t> and </a:t>
            </a:r>
            <a:r>
              <a:rPr lang="en-US" b="1" dirty="0" smtClean="0"/>
              <a:t>relationships</a:t>
            </a:r>
            <a:r>
              <a:rPr lang="en-US" dirty="0" smtClean="0"/>
              <a:t> among them</a:t>
            </a:r>
          </a:p>
          <a:p>
            <a:endParaRPr lang="en-US" dirty="0"/>
          </a:p>
        </p:txBody>
      </p:sp>
      <p:sp>
        <p:nvSpPr>
          <p:cNvPr id="4" name="Rectangle 3"/>
          <p:cNvSpPr/>
          <p:nvPr/>
        </p:nvSpPr>
        <p:spPr>
          <a:xfrm>
            <a:off x="609600" y="4267200"/>
            <a:ext cx="1752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Site</a:t>
            </a:r>
            <a:endParaRPr lang="en-US" sz="3200" dirty="0"/>
          </a:p>
        </p:txBody>
      </p:sp>
      <p:sp>
        <p:nvSpPr>
          <p:cNvPr id="5" name="Rectangle 4"/>
          <p:cNvSpPr/>
          <p:nvPr/>
        </p:nvSpPr>
        <p:spPr>
          <a:xfrm>
            <a:off x="3048000" y="4979233"/>
            <a:ext cx="2286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TimeSeries</a:t>
            </a:r>
            <a:endParaRPr lang="en-US" sz="3200" dirty="0"/>
          </a:p>
        </p:txBody>
      </p:sp>
      <p:sp>
        <p:nvSpPr>
          <p:cNvPr id="6" name="Rectangle 5"/>
          <p:cNvSpPr/>
          <p:nvPr/>
        </p:nvSpPr>
        <p:spPr>
          <a:xfrm>
            <a:off x="6019800" y="5638800"/>
            <a:ext cx="2438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Observations</a:t>
            </a:r>
            <a:endParaRPr lang="en-US" sz="3200" dirty="0"/>
          </a:p>
        </p:txBody>
      </p:sp>
      <p:cxnSp>
        <p:nvCxnSpPr>
          <p:cNvPr id="8" name="Elbow Connector 7"/>
          <p:cNvCxnSpPr>
            <a:stCxn id="4" idx="2"/>
            <a:endCxn id="5" idx="1"/>
          </p:cNvCxnSpPr>
          <p:nvPr/>
        </p:nvCxnSpPr>
        <p:spPr>
          <a:xfrm rot="16200000" flipH="1">
            <a:off x="2101434" y="4413666"/>
            <a:ext cx="331033" cy="15621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5" idx="2"/>
            <a:endCxn id="6" idx="1"/>
          </p:cNvCxnSpPr>
          <p:nvPr/>
        </p:nvCxnSpPr>
        <p:spPr>
          <a:xfrm rot="16200000" flipH="1">
            <a:off x="4966117" y="4966116"/>
            <a:ext cx="278567" cy="18288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43000" y="4953000"/>
            <a:ext cx="301686" cy="369332"/>
          </a:xfrm>
          <a:prstGeom prst="rect">
            <a:avLst/>
          </a:prstGeom>
          <a:noFill/>
        </p:spPr>
        <p:txBody>
          <a:bodyPr wrap="none" rtlCol="0">
            <a:spAutoFit/>
          </a:bodyPr>
          <a:lstStyle/>
          <a:p>
            <a:r>
              <a:rPr lang="en-US" dirty="0" smtClean="0"/>
              <a:t>1</a:t>
            </a:r>
            <a:endParaRPr lang="en-US" dirty="0"/>
          </a:p>
        </p:txBody>
      </p:sp>
      <p:sp>
        <p:nvSpPr>
          <p:cNvPr id="13" name="TextBox 12"/>
          <p:cNvSpPr txBox="1"/>
          <p:nvPr/>
        </p:nvSpPr>
        <p:spPr>
          <a:xfrm>
            <a:off x="3889314" y="5744555"/>
            <a:ext cx="301686" cy="369332"/>
          </a:xfrm>
          <a:prstGeom prst="rect">
            <a:avLst/>
          </a:prstGeom>
          <a:noFill/>
        </p:spPr>
        <p:txBody>
          <a:bodyPr wrap="none" rtlCol="0">
            <a:spAutoFit/>
          </a:bodyPr>
          <a:lstStyle/>
          <a:p>
            <a:r>
              <a:rPr lang="en-US" dirty="0" smtClean="0"/>
              <a:t>1</a:t>
            </a:r>
            <a:endParaRPr lang="en-US" dirty="0"/>
          </a:p>
        </p:txBody>
      </p:sp>
      <p:sp>
        <p:nvSpPr>
          <p:cNvPr id="14" name="TextBox 13"/>
          <p:cNvSpPr txBox="1"/>
          <p:nvPr/>
        </p:nvSpPr>
        <p:spPr>
          <a:xfrm>
            <a:off x="2667000" y="5345243"/>
            <a:ext cx="300082" cy="369332"/>
          </a:xfrm>
          <a:prstGeom prst="rect">
            <a:avLst/>
          </a:prstGeom>
          <a:noFill/>
        </p:spPr>
        <p:txBody>
          <a:bodyPr wrap="none" rtlCol="0">
            <a:spAutoFit/>
          </a:bodyPr>
          <a:lstStyle/>
          <a:p>
            <a:r>
              <a:rPr lang="en-US" dirty="0"/>
              <a:t>*</a:t>
            </a:r>
          </a:p>
        </p:txBody>
      </p:sp>
      <p:sp>
        <p:nvSpPr>
          <p:cNvPr id="15" name="TextBox 14"/>
          <p:cNvSpPr txBox="1"/>
          <p:nvPr/>
        </p:nvSpPr>
        <p:spPr>
          <a:xfrm>
            <a:off x="5691126" y="6019800"/>
            <a:ext cx="300082" cy="369332"/>
          </a:xfrm>
          <a:prstGeom prst="rect">
            <a:avLst/>
          </a:prstGeom>
          <a:noFill/>
        </p:spPr>
        <p:txBody>
          <a:bodyPr wrap="none" rtlCol="0">
            <a:spAutoFit/>
          </a:bodyPr>
          <a:lstStyle/>
          <a:p>
            <a:r>
              <a:rPr lang="en-US" dirty="0"/>
              <a:t>*</a:t>
            </a:r>
          </a:p>
        </p:txBody>
      </p:sp>
      <p:cxnSp>
        <p:nvCxnSpPr>
          <p:cNvPr id="10" name="Straight Arrow Connector 9"/>
          <p:cNvCxnSpPr/>
          <p:nvPr/>
        </p:nvCxnSpPr>
        <p:spPr>
          <a:xfrm flipH="1">
            <a:off x="2590800" y="3886200"/>
            <a:ext cx="1066800" cy="53340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657600" y="3429000"/>
            <a:ext cx="2133600" cy="646331"/>
          </a:xfrm>
          <a:prstGeom prst="rect">
            <a:avLst/>
          </a:prstGeom>
          <a:noFill/>
        </p:spPr>
        <p:txBody>
          <a:bodyPr wrap="square" rtlCol="0">
            <a:spAutoFit/>
          </a:bodyPr>
          <a:lstStyle/>
          <a:p>
            <a:r>
              <a:rPr lang="en-US" sz="3600" dirty="0" smtClean="0"/>
              <a:t>Entities</a:t>
            </a:r>
            <a:endParaRPr lang="en-US" sz="3600" dirty="0"/>
          </a:p>
        </p:txBody>
      </p:sp>
      <p:cxnSp>
        <p:nvCxnSpPr>
          <p:cNvPr id="16" name="Straight Arrow Connector 15"/>
          <p:cNvCxnSpPr/>
          <p:nvPr/>
        </p:nvCxnSpPr>
        <p:spPr>
          <a:xfrm flipV="1">
            <a:off x="1447800" y="5486400"/>
            <a:ext cx="609600" cy="45720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33400" y="6019800"/>
            <a:ext cx="2667000" cy="646331"/>
          </a:xfrm>
          <a:prstGeom prst="rect">
            <a:avLst/>
          </a:prstGeom>
          <a:noFill/>
        </p:spPr>
        <p:txBody>
          <a:bodyPr wrap="square" rtlCol="0">
            <a:spAutoFit/>
          </a:bodyPr>
          <a:lstStyle/>
          <a:p>
            <a:r>
              <a:rPr lang="en-US" sz="3600" dirty="0" smtClean="0"/>
              <a:t>Relationships</a:t>
            </a:r>
            <a:endParaRPr lang="en-US" sz="3600" dirty="0"/>
          </a:p>
        </p:txBody>
      </p:sp>
    </p:spTree>
    <p:extLst>
      <p:ext uri="{BB962C8B-B14F-4D97-AF65-F5344CB8AC3E}">
        <p14:creationId xmlns:p14="http://schemas.microsoft.com/office/powerpoint/2010/main" val="4234629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Entities and Relationships</a:t>
            </a:r>
            <a:endParaRPr lang="en-US" dirty="0"/>
          </a:p>
        </p:txBody>
      </p:sp>
      <p:sp>
        <p:nvSpPr>
          <p:cNvPr id="3" name="Content Placeholder 2"/>
          <p:cNvSpPr>
            <a:spLocks noGrp="1"/>
          </p:cNvSpPr>
          <p:nvPr>
            <p:ph idx="1"/>
          </p:nvPr>
        </p:nvSpPr>
        <p:spPr>
          <a:xfrm>
            <a:off x="457200" y="1600200"/>
            <a:ext cx="8229600" cy="5029200"/>
          </a:xfrm>
        </p:spPr>
        <p:txBody>
          <a:bodyPr>
            <a:normAutofit lnSpcReduction="10000"/>
          </a:bodyPr>
          <a:lstStyle/>
          <a:p>
            <a:r>
              <a:rPr lang="en-US" dirty="0" smtClean="0"/>
              <a:t>Instead of beginning with this:</a:t>
            </a:r>
          </a:p>
          <a:p>
            <a:endParaRPr lang="en-US" dirty="0"/>
          </a:p>
          <a:p>
            <a:endParaRPr lang="en-US" dirty="0" smtClean="0"/>
          </a:p>
          <a:p>
            <a:pPr marL="0" indent="0">
              <a:buNone/>
            </a:pPr>
            <a:endParaRPr lang="en-US" dirty="0" smtClean="0"/>
          </a:p>
          <a:p>
            <a:r>
              <a:rPr lang="en-US" dirty="0" smtClean="0"/>
              <a:t>Sometimes its easier to write statements:</a:t>
            </a:r>
          </a:p>
          <a:p>
            <a:pPr lvl="1"/>
            <a:r>
              <a:rPr lang="en-US" dirty="0" smtClean="0"/>
              <a:t>Many </a:t>
            </a:r>
            <a:r>
              <a:rPr lang="en-US" b="1" dirty="0" err="1" smtClean="0">
                <a:solidFill>
                  <a:srgbClr val="FF0000"/>
                </a:solidFill>
              </a:rPr>
              <a:t>TimeSeries</a:t>
            </a:r>
            <a:r>
              <a:rPr lang="en-US" dirty="0" smtClean="0">
                <a:solidFill>
                  <a:srgbClr val="FF0000"/>
                </a:solidFill>
              </a:rPr>
              <a:t> </a:t>
            </a:r>
            <a:r>
              <a:rPr lang="en-US" i="1" dirty="0" smtClean="0">
                <a:solidFill>
                  <a:srgbClr val="0000FF"/>
                </a:solidFill>
              </a:rPr>
              <a:t>are measured</a:t>
            </a:r>
            <a:r>
              <a:rPr lang="en-US" i="1" dirty="0" smtClean="0"/>
              <a:t> </a:t>
            </a:r>
            <a:r>
              <a:rPr lang="en-US" dirty="0" smtClean="0"/>
              <a:t>at a </a:t>
            </a:r>
            <a:r>
              <a:rPr lang="en-US" b="1" dirty="0" smtClean="0">
                <a:solidFill>
                  <a:srgbClr val="FF0000"/>
                </a:solidFill>
              </a:rPr>
              <a:t>Site</a:t>
            </a:r>
            <a:r>
              <a:rPr lang="en-US" dirty="0" smtClean="0"/>
              <a:t>.</a:t>
            </a:r>
          </a:p>
          <a:p>
            <a:pPr lvl="1"/>
            <a:r>
              <a:rPr lang="en-US" dirty="0" smtClean="0"/>
              <a:t>Each </a:t>
            </a:r>
            <a:r>
              <a:rPr lang="en-US" b="1" dirty="0" err="1" smtClean="0">
                <a:solidFill>
                  <a:srgbClr val="FF0000"/>
                </a:solidFill>
              </a:rPr>
              <a:t>TimeSeries</a:t>
            </a:r>
            <a:r>
              <a:rPr lang="en-US" dirty="0" smtClean="0">
                <a:solidFill>
                  <a:srgbClr val="FF0000"/>
                </a:solidFill>
              </a:rPr>
              <a:t> </a:t>
            </a:r>
            <a:r>
              <a:rPr lang="en-US" i="1" dirty="0" smtClean="0">
                <a:solidFill>
                  <a:srgbClr val="0000FF"/>
                </a:solidFill>
              </a:rPr>
              <a:t>contains</a:t>
            </a:r>
            <a:r>
              <a:rPr lang="en-US" dirty="0" smtClean="0">
                <a:solidFill>
                  <a:srgbClr val="0000FF"/>
                </a:solidFill>
              </a:rPr>
              <a:t> </a:t>
            </a:r>
            <a:r>
              <a:rPr lang="en-US" dirty="0" smtClean="0"/>
              <a:t>one or more </a:t>
            </a:r>
            <a:r>
              <a:rPr lang="en-US" b="1" dirty="0" smtClean="0">
                <a:solidFill>
                  <a:srgbClr val="FF0000"/>
                </a:solidFill>
              </a:rPr>
              <a:t>Observations</a:t>
            </a:r>
            <a:r>
              <a:rPr lang="en-US" dirty="0" smtClean="0"/>
              <a:t>.</a:t>
            </a:r>
          </a:p>
          <a:p>
            <a:r>
              <a:rPr lang="en-US" dirty="0" smtClean="0"/>
              <a:t>The </a:t>
            </a:r>
            <a:r>
              <a:rPr lang="en-US" b="1" dirty="0" smtClean="0">
                <a:solidFill>
                  <a:srgbClr val="FF0000"/>
                </a:solidFill>
              </a:rPr>
              <a:t>nouns</a:t>
            </a:r>
            <a:r>
              <a:rPr lang="en-US" dirty="0" smtClean="0"/>
              <a:t> become entities and the </a:t>
            </a:r>
            <a:r>
              <a:rPr lang="en-US" b="1" dirty="0" smtClean="0">
                <a:solidFill>
                  <a:srgbClr val="0000FF"/>
                </a:solidFill>
              </a:rPr>
              <a:t>verbs</a:t>
            </a:r>
            <a:r>
              <a:rPr lang="en-US" dirty="0" smtClean="0"/>
              <a:t> become relationships.</a:t>
            </a:r>
          </a:p>
        </p:txBody>
      </p:sp>
      <p:sp>
        <p:nvSpPr>
          <p:cNvPr id="4" name="Rectangle 3"/>
          <p:cNvSpPr/>
          <p:nvPr/>
        </p:nvSpPr>
        <p:spPr>
          <a:xfrm>
            <a:off x="1219200" y="2286000"/>
            <a:ext cx="1752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Site</a:t>
            </a:r>
            <a:endParaRPr lang="en-US" sz="3200" dirty="0"/>
          </a:p>
        </p:txBody>
      </p:sp>
      <p:sp>
        <p:nvSpPr>
          <p:cNvPr id="5" name="Rectangle 4"/>
          <p:cNvSpPr/>
          <p:nvPr/>
        </p:nvSpPr>
        <p:spPr>
          <a:xfrm>
            <a:off x="3200400" y="2743200"/>
            <a:ext cx="2286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TimeSeries</a:t>
            </a:r>
            <a:endParaRPr lang="en-US" sz="3200" dirty="0"/>
          </a:p>
        </p:txBody>
      </p:sp>
      <p:sp>
        <p:nvSpPr>
          <p:cNvPr id="6" name="Rectangle 5"/>
          <p:cNvSpPr/>
          <p:nvPr/>
        </p:nvSpPr>
        <p:spPr>
          <a:xfrm>
            <a:off x="5638800" y="3276600"/>
            <a:ext cx="2438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Observations</a:t>
            </a:r>
            <a:endParaRPr lang="en-US" sz="3200" dirty="0"/>
          </a:p>
        </p:txBody>
      </p:sp>
      <p:cxnSp>
        <p:nvCxnSpPr>
          <p:cNvPr id="7" name="Elbow Connector 6"/>
          <p:cNvCxnSpPr>
            <a:stCxn id="4" idx="2"/>
            <a:endCxn id="5" idx="1"/>
          </p:cNvCxnSpPr>
          <p:nvPr/>
        </p:nvCxnSpPr>
        <p:spPr>
          <a:xfrm rot="16200000" flipH="1">
            <a:off x="2552700" y="2362200"/>
            <a:ext cx="190500" cy="11049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5" idx="2"/>
            <a:endCxn id="6" idx="1"/>
          </p:cNvCxnSpPr>
          <p:nvPr/>
        </p:nvCxnSpPr>
        <p:spPr>
          <a:xfrm rot="16200000" flipH="1">
            <a:off x="4857750" y="2762250"/>
            <a:ext cx="266700" cy="12954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2600" y="2895600"/>
            <a:ext cx="301686" cy="369332"/>
          </a:xfrm>
          <a:prstGeom prst="rect">
            <a:avLst/>
          </a:prstGeom>
          <a:noFill/>
        </p:spPr>
        <p:txBody>
          <a:bodyPr wrap="none" rtlCol="0">
            <a:spAutoFit/>
          </a:bodyPr>
          <a:lstStyle/>
          <a:p>
            <a:r>
              <a:rPr lang="en-US" dirty="0" smtClean="0"/>
              <a:t>1</a:t>
            </a:r>
            <a:endParaRPr lang="en-US" dirty="0"/>
          </a:p>
        </p:txBody>
      </p:sp>
      <p:sp>
        <p:nvSpPr>
          <p:cNvPr id="10" name="TextBox 9"/>
          <p:cNvSpPr txBox="1"/>
          <p:nvPr/>
        </p:nvSpPr>
        <p:spPr>
          <a:xfrm>
            <a:off x="4038600" y="3276600"/>
            <a:ext cx="301686"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2819400" y="3048000"/>
            <a:ext cx="300082" cy="369332"/>
          </a:xfrm>
          <a:prstGeom prst="rect">
            <a:avLst/>
          </a:prstGeom>
          <a:noFill/>
        </p:spPr>
        <p:txBody>
          <a:bodyPr wrap="none" rtlCol="0">
            <a:spAutoFit/>
          </a:bodyPr>
          <a:lstStyle/>
          <a:p>
            <a:r>
              <a:rPr lang="en-US" dirty="0"/>
              <a:t>*</a:t>
            </a:r>
          </a:p>
        </p:txBody>
      </p:sp>
      <p:sp>
        <p:nvSpPr>
          <p:cNvPr id="12" name="TextBox 11"/>
          <p:cNvSpPr txBox="1"/>
          <p:nvPr/>
        </p:nvSpPr>
        <p:spPr>
          <a:xfrm>
            <a:off x="5334000" y="3516868"/>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105894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in Modeling Data</a:t>
            </a:r>
            <a:endParaRPr lang="en-US" dirty="0"/>
          </a:p>
        </p:txBody>
      </p:sp>
      <p:sp>
        <p:nvSpPr>
          <p:cNvPr id="3" name="Content Placeholder 2"/>
          <p:cNvSpPr>
            <a:spLocks noGrp="1"/>
          </p:cNvSpPr>
          <p:nvPr>
            <p:ph idx="1"/>
          </p:nvPr>
        </p:nvSpPr>
        <p:spPr/>
        <p:txBody>
          <a:bodyPr>
            <a:normAutofit fontScale="92500"/>
          </a:bodyPr>
          <a:lstStyle/>
          <a:p>
            <a:r>
              <a:rPr lang="en-US" dirty="0" smtClean="0"/>
              <a:t>What is the information/data domain that you are modeling?</a:t>
            </a:r>
          </a:p>
          <a:p>
            <a:r>
              <a:rPr lang="en-US" dirty="0" smtClean="0"/>
              <a:t>Is there an existing data model that will work?</a:t>
            </a:r>
          </a:p>
          <a:p>
            <a:r>
              <a:rPr lang="en-US" dirty="0" smtClean="0"/>
              <a:t>What are the 20 queries that you want to do?</a:t>
            </a:r>
          </a:p>
          <a:p>
            <a:pPr lvl="1"/>
            <a:r>
              <a:rPr lang="en-US" dirty="0" smtClean="0"/>
              <a:t>e.g., “</a:t>
            </a:r>
            <a:r>
              <a:rPr lang="en-US" dirty="0" smtClean="0">
                <a:solidFill>
                  <a:srgbClr val="0000FF"/>
                </a:solidFill>
              </a:rPr>
              <a:t>Give me simultaneous observations of turbidity and TSS collected during the spring snowmelt period so I can develop a regression in R.</a:t>
            </a:r>
            <a:r>
              <a:rPr lang="en-US" dirty="0" smtClean="0"/>
              <a:t>”</a:t>
            </a:r>
          </a:p>
          <a:p>
            <a:r>
              <a:rPr lang="en-US" dirty="0" smtClean="0"/>
              <a:t>What software do you want (have) to use?</a:t>
            </a:r>
          </a:p>
          <a:p>
            <a:r>
              <a:rPr lang="en-US" dirty="0" smtClean="0"/>
              <a:t>How do you want to share the data?</a:t>
            </a:r>
          </a:p>
        </p:txBody>
      </p:sp>
    </p:spTree>
    <p:extLst>
      <p:ext uri="{BB962C8B-B14F-4D97-AF65-F5344CB8AC3E}">
        <p14:creationId xmlns:p14="http://schemas.microsoft.com/office/powerpoint/2010/main" val="16539723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lstStyle/>
          <a:p>
            <a:r>
              <a:rPr lang="en-US" dirty="0" smtClean="0"/>
              <a:t>Advantages of Formal Data Models</a:t>
            </a:r>
            <a:endParaRPr lang="en-US" dirty="0"/>
          </a:p>
        </p:txBody>
      </p:sp>
      <p:sp>
        <p:nvSpPr>
          <p:cNvPr id="3" name="Content Placeholder 2"/>
          <p:cNvSpPr>
            <a:spLocks noGrp="1"/>
          </p:cNvSpPr>
          <p:nvPr>
            <p:ph idx="1"/>
          </p:nvPr>
        </p:nvSpPr>
        <p:spPr/>
        <p:txBody>
          <a:bodyPr/>
          <a:lstStyle/>
          <a:p>
            <a:r>
              <a:rPr lang="en-US" dirty="0" smtClean="0"/>
              <a:t>Provide a high degree of structure to data</a:t>
            </a:r>
          </a:p>
          <a:p>
            <a:r>
              <a:rPr lang="en-US" dirty="0" smtClean="0"/>
              <a:t>Generally implemented in software that has robust querying, manipulation, and visualization capabilities (e.g., RDBMS or GIS)</a:t>
            </a:r>
          </a:p>
          <a:p>
            <a:r>
              <a:rPr lang="en-US" dirty="0" smtClean="0"/>
              <a:t>Facilitate software development</a:t>
            </a:r>
          </a:p>
          <a:p>
            <a:r>
              <a:rPr lang="en-US" dirty="0" smtClean="0"/>
              <a:t>Can help in capturing the semantics of data</a:t>
            </a:r>
          </a:p>
          <a:p>
            <a:endParaRPr lang="en-US" dirty="0"/>
          </a:p>
        </p:txBody>
      </p:sp>
    </p:spTree>
    <p:extLst>
      <p:ext uri="{BB962C8B-B14F-4D97-AF65-F5344CB8AC3E}">
        <p14:creationId xmlns:p14="http://schemas.microsoft.com/office/powerpoint/2010/main" val="9813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lstStyle/>
          <a:p>
            <a:r>
              <a:rPr lang="en-US" dirty="0" smtClean="0"/>
              <a:t>Can be stiff and difficult to change</a:t>
            </a:r>
          </a:p>
          <a:p>
            <a:r>
              <a:rPr lang="en-US" dirty="0" smtClean="0"/>
              <a:t>Difficult to anticipate needs in the design stages</a:t>
            </a:r>
          </a:p>
          <a:p>
            <a:r>
              <a:rPr lang="en-US" dirty="0" smtClean="0"/>
              <a:t>Can be incompatible across organizations</a:t>
            </a:r>
          </a:p>
          <a:p>
            <a:r>
              <a:rPr lang="en-US" dirty="0" smtClean="0"/>
              <a:t>Can become complex</a:t>
            </a:r>
          </a:p>
          <a:p>
            <a:endParaRPr lang="en-US" dirty="0"/>
          </a:p>
        </p:txBody>
      </p:sp>
    </p:spTree>
    <p:extLst>
      <p:ext uri="{BB962C8B-B14F-4D97-AF65-F5344CB8AC3E}">
        <p14:creationId xmlns:p14="http://schemas.microsoft.com/office/powerpoint/2010/main" val="266999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Data Model?</a:t>
            </a:r>
            <a:endParaRPr lang="en-US" dirty="0"/>
          </a:p>
        </p:txBody>
      </p:sp>
      <p:sp>
        <p:nvSpPr>
          <p:cNvPr id="3" name="Content Placeholder 2"/>
          <p:cNvSpPr>
            <a:spLocks noGrp="1"/>
          </p:cNvSpPr>
          <p:nvPr>
            <p:ph idx="1"/>
          </p:nvPr>
        </p:nvSpPr>
        <p:spPr/>
        <p:txBody>
          <a:bodyPr/>
          <a:lstStyle/>
          <a:p>
            <a:r>
              <a:rPr lang="en-US" dirty="0" smtClean="0"/>
              <a:t>Abstract model that documents and organizes data</a:t>
            </a:r>
          </a:p>
          <a:p>
            <a:r>
              <a:rPr lang="en-US" dirty="0" smtClean="0"/>
              <a:t>Explicitly provides the definition of and determines the structure of data</a:t>
            </a:r>
          </a:p>
          <a:p>
            <a:r>
              <a:rPr lang="en-US" dirty="0" smtClean="0"/>
              <a:t>Used as a plan and structure for developing applications that use the data</a:t>
            </a:r>
            <a:endParaRPr lang="en-US" dirty="0"/>
          </a:p>
        </p:txBody>
      </p:sp>
    </p:spTree>
    <p:extLst>
      <p:ext uri="{BB962C8B-B14F-4D97-AF65-F5344CB8AC3E}">
        <p14:creationId xmlns:p14="http://schemas.microsoft.com/office/powerpoint/2010/main" val="4488072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(1)</a:t>
            </a:r>
            <a:endParaRPr lang="en-US" dirty="0"/>
          </a:p>
        </p:txBody>
      </p:sp>
      <p:sp>
        <p:nvSpPr>
          <p:cNvPr id="3" name="Content Placeholder 2"/>
          <p:cNvSpPr>
            <a:spLocks noGrp="1"/>
          </p:cNvSpPr>
          <p:nvPr>
            <p:ph idx="1"/>
          </p:nvPr>
        </p:nvSpPr>
        <p:spPr/>
        <p:txBody>
          <a:bodyPr/>
          <a:lstStyle/>
          <a:p>
            <a:r>
              <a:rPr lang="en-US" dirty="0" smtClean="0"/>
              <a:t>A data model provides a definition of a formal structure for data</a:t>
            </a:r>
          </a:p>
          <a:p>
            <a:r>
              <a:rPr lang="en-US" dirty="0" smtClean="0"/>
              <a:t>There are several flavors of data models, each with different strengths, weaknesses, and appropriate uses</a:t>
            </a:r>
          </a:p>
          <a:p>
            <a:r>
              <a:rPr lang="en-US" dirty="0" smtClean="0"/>
              <a:t>Data models can facilitate software development</a:t>
            </a:r>
            <a:endParaRPr lang="en-US" dirty="0"/>
          </a:p>
        </p:txBody>
      </p:sp>
    </p:spTree>
    <p:extLst>
      <p:ext uri="{BB962C8B-B14F-4D97-AF65-F5344CB8AC3E}">
        <p14:creationId xmlns:p14="http://schemas.microsoft.com/office/powerpoint/2010/main" val="33795429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(2)</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Common data models used in hydrology</a:t>
            </a:r>
          </a:p>
          <a:p>
            <a:pPr lvl="1"/>
            <a:r>
              <a:rPr lang="en-US" dirty="0" smtClean="0"/>
              <a:t>The CUAHSI Observations Data Model (ODM) provides an organizational structure for hydrologic time series data</a:t>
            </a:r>
          </a:p>
          <a:p>
            <a:pPr lvl="1"/>
            <a:r>
              <a:rPr lang="en-US" dirty="0" smtClean="0"/>
              <a:t>Arc Hydro is a geographic data model for surface hydrologic features</a:t>
            </a:r>
          </a:p>
          <a:p>
            <a:pPr lvl="1"/>
            <a:r>
              <a:rPr lang="en-US" dirty="0" err="1" smtClean="0"/>
              <a:t>ArcHydro</a:t>
            </a:r>
            <a:r>
              <a:rPr lang="en-US" dirty="0" smtClean="0"/>
              <a:t> Groundwater adds subsurface hydrologic features, geology, borehole data, and </a:t>
            </a:r>
            <a:r>
              <a:rPr lang="en-US" dirty="0" err="1" smtClean="0"/>
              <a:t>hydrostratigraphy</a:t>
            </a:r>
            <a:endParaRPr lang="en-US" dirty="0" smtClean="0"/>
          </a:p>
          <a:p>
            <a:pPr lvl="1"/>
            <a:r>
              <a:rPr lang="en-US" dirty="0" err="1" smtClean="0"/>
              <a:t>NetCDF</a:t>
            </a:r>
            <a:r>
              <a:rPr lang="en-US" dirty="0" smtClean="0"/>
              <a:t> combines both geospatial and temporal domains into a continuous space-time data model</a:t>
            </a:r>
            <a:endParaRPr lang="en-US" dirty="0"/>
          </a:p>
        </p:txBody>
      </p:sp>
    </p:spTree>
    <p:extLst>
      <p:ext uri="{BB962C8B-B14F-4D97-AF65-F5344CB8AC3E}">
        <p14:creationId xmlns:p14="http://schemas.microsoft.com/office/powerpoint/2010/main" val="5221732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and Credits</a:t>
            </a:r>
            <a:endParaRPr lang="en-US" dirty="0"/>
          </a:p>
        </p:txBody>
      </p:sp>
      <p:sp>
        <p:nvSpPr>
          <p:cNvPr id="3" name="Content Placeholder 2"/>
          <p:cNvSpPr>
            <a:spLocks noGrp="1"/>
          </p:cNvSpPr>
          <p:nvPr>
            <p:ph idx="1"/>
          </p:nvPr>
        </p:nvSpPr>
        <p:spPr/>
        <p:txBody>
          <a:bodyPr>
            <a:normAutofit fontScale="92500" lnSpcReduction="10000"/>
          </a:bodyPr>
          <a:lstStyle/>
          <a:p>
            <a:pPr marL="230188" indent="-230188">
              <a:buNone/>
            </a:pPr>
            <a:r>
              <a:rPr lang="en-US" sz="1800" dirty="0" smtClean="0"/>
              <a:t>Horsburgh, J.S., D.G. </a:t>
            </a:r>
            <a:r>
              <a:rPr lang="en-US" sz="1800" dirty="0" err="1" smtClean="0"/>
              <a:t>Tarboton</a:t>
            </a:r>
            <a:r>
              <a:rPr lang="en-US" sz="1800" dirty="0"/>
              <a:t> (2012). CUAHSI Community Observations Data Model (</a:t>
            </a:r>
            <a:r>
              <a:rPr lang="en-US" sz="1800" dirty="0" smtClean="0"/>
              <a:t>ODM) Version 1.1.1 Design Specifications, CUAHSI</a:t>
            </a:r>
            <a:r>
              <a:rPr lang="en-US" sz="1800" dirty="0"/>
              <a:t>, Washington, D.C, </a:t>
            </a:r>
            <a:r>
              <a:rPr lang="en-US" sz="1800" dirty="0">
                <a:hlinkClick r:id="rId2"/>
              </a:rPr>
              <a:t>http://</a:t>
            </a:r>
            <a:r>
              <a:rPr lang="en-US" sz="1800" dirty="0" smtClean="0">
                <a:hlinkClick r:id="rId2"/>
              </a:rPr>
              <a:t>www.codeplex.com/Download?ProjectName=HydroServer&amp;DownloadId=349176</a:t>
            </a:r>
            <a:r>
              <a:rPr lang="en-US" sz="1800" dirty="0" smtClean="0"/>
              <a:t> </a:t>
            </a:r>
            <a:endParaRPr lang="en-US" sz="1800" dirty="0"/>
          </a:p>
          <a:p>
            <a:pPr marL="230188" indent="-230188">
              <a:buNone/>
            </a:pPr>
            <a:r>
              <a:rPr lang="en-US" sz="1800" dirty="0" smtClean="0"/>
              <a:t>Horsburgh</a:t>
            </a:r>
            <a:r>
              <a:rPr lang="en-US" sz="1800" dirty="0"/>
              <a:t>, J. S., D. G. </a:t>
            </a:r>
            <a:r>
              <a:rPr lang="en-US" sz="1800" dirty="0" err="1"/>
              <a:t>Tarboton</a:t>
            </a:r>
            <a:r>
              <a:rPr lang="en-US" sz="1800" dirty="0"/>
              <a:t>, D. R. </a:t>
            </a:r>
            <a:r>
              <a:rPr lang="en-US" sz="1800" dirty="0" err="1"/>
              <a:t>Maidment</a:t>
            </a:r>
            <a:r>
              <a:rPr lang="en-US" sz="1800" dirty="0"/>
              <a:t>, and I. Zaslavsky (2008), A relational model for environmental and water resources data, </a:t>
            </a:r>
            <a:r>
              <a:rPr lang="en-US" sz="1800" i="1" dirty="0"/>
              <a:t>Water Resources Research</a:t>
            </a:r>
            <a:r>
              <a:rPr lang="en-US" sz="1800" dirty="0"/>
              <a:t>, 44, W05406, </a:t>
            </a:r>
            <a:r>
              <a:rPr lang="en-US" sz="1800" dirty="0" smtClean="0">
                <a:hlinkClick r:id="rId3"/>
              </a:rPr>
              <a:t>http://dx.doi.org/10.1029/2007WR006392</a:t>
            </a:r>
            <a:r>
              <a:rPr lang="en-US" sz="1800" dirty="0" smtClean="0"/>
              <a:t>. </a:t>
            </a:r>
          </a:p>
          <a:p>
            <a:pPr marL="230188" indent="-230188">
              <a:buNone/>
            </a:pPr>
            <a:r>
              <a:rPr lang="en-US" sz="1800" dirty="0" err="1"/>
              <a:t>Maidment</a:t>
            </a:r>
            <a:r>
              <a:rPr lang="en-US" sz="1800" dirty="0"/>
              <a:t>, D.R. (ed.) (2002). </a:t>
            </a:r>
            <a:r>
              <a:rPr lang="en-US" sz="1800" u="sng" dirty="0"/>
              <a:t>Arc Hydro GIS for Water Resources</a:t>
            </a:r>
            <a:r>
              <a:rPr lang="en-US" sz="1800" dirty="0"/>
              <a:t>, ESRI Press, Redlands, CA, 203 p.</a:t>
            </a:r>
          </a:p>
          <a:p>
            <a:pPr marL="230188" indent="-230188">
              <a:buNone/>
            </a:pPr>
            <a:r>
              <a:rPr lang="en-US" sz="1800" dirty="0" err="1"/>
              <a:t>Strassberg</a:t>
            </a:r>
            <a:r>
              <a:rPr lang="en-US" sz="1800" dirty="0"/>
              <a:t>, G., N.L. Jones, D.R. </a:t>
            </a:r>
            <a:r>
              <a:rPr lang="en-US" sz="1800" dirty="0" err="1"/>
              <a:t>Maidment</a:t>
            </a:r>
            <a:r>
              <a:rPr lang="en-US" sz="1800" dirty="0"/>
              <a:t> (2011). </a:t>
            </a:r>
            <a:r>
              <a:rPr lang="en-US" sz="1800" u="sng" dirty="0"/>
              <a:t>Arc Hydro Groundwater GIS for Hydrogeology</a:t>
            </a:r>
            <a:r>
              <a:rPr lang="en-US" sz="1800" dirty="0"/>
              <a:t>, ESRI Press, Redlands, CA, 160 p.</a:t>
            </a:r>
          </a:p>
          <a:p>
            <a:pPr marL="230188" indent="-230188">
              <a:buNone/>
            </a:pPr>
            <a:endParaRPr lang="en-US" sz="1800" dirty="0" smtClean="0"/>
          </a:p>
          <a:p>
            <a:pPr marL="230188" indent="-230188">
              <a:buNone/>
            </a:pPr>
            <a:endParaRPr lang="en-US" sz="1800" dirty="0">
              <a:solidFill>
                <a:prstClr val="black"/>
              </a:solidFill>
            </a:endParaRPr>
          </a:p>
          <a:p>
            <a:pPr marL="230188" indent="-230188">
              <a:buNone/>
            </a:pPr>
            <a:r>
              <a:rPr lang="en-US" sz="1800" b="1" dirty="0" smtClean="0">
                <a:solidFill>
                  <a:prstClr val="black"/>
                </a:solidFill>
              </a:rPr>
              <a:t>Credits:</a:t>
            </a:r>
          </a:p>
          <a:p>
            <a:pPr marL="0" indent="0">
              <a:buNone/>
            </a:pPr>
            <a:r>
              <a:rPr lang="en-US" sz="1800" dirty="0" smtClean="0">
                <a:solidFill>
                  <a:prstClr val="black"/>
                </a:solidFill>
              </a:rPr>
              <a:t>Arc Hydro slides used with permission from David </a:t>
            </a:r>
            <a:r>
              <a:rPr lang="en-US" sz="1800" dirty="0" err="1" smtClean="0">
                <a:solidFill>
                  <a:prstClr val="black"/>
                </a:solidFill>
              </a:rPr>
              <a:t>Maidment</a:t>
            </a:r>
            <a:r>
              <a:rPr lang="en-US" sz="1800" dirty="0" smtClean="0">
                <a:solidFill>
                  <a:prstClr val="black"/>
                </a:solidFill>
              </a:rPr>
              <a:t>, University of Texas at Austin.</a:t>
            </a:r>
          </a:p>
          <a:p>
            <a:pPr marL="0" indent="0">
              <a:buNone/>
            </a:pPr>
            <a:r>
              <a:rPr lang="en-US" sz="1800" dirty="0" err="1" smtClean="0">
                <a:solidFill>
                  <a:prstClr val="black"/>
                </a:solidFill>
              </a:rPr>
              <a:t>ArcHydro</a:t>
            </a:r>
            <a:r>
              <a:rPr lang="en-US" sz="1800" dirty="0" smtClean="0">
                <a:solidFill>
                  <a:prstClr val="black"/>
                </a:solidFill>
              </a:rPr>
              <a:t> Groundwater slides used with permission from Norm Jones, Brigham Young University/</a:t>
            </a:r>
            <a:r>
              <a:rPr lang="en-US" sz="1800" dirty="0" err="1" smtClean="0">
                <a:solidFill>
                  <a:prstClr val="black"/>
                </a:solidFill>
              </a:rPr>
              <a:t>Aquaveo</a:t>
            </a:r>
            <a:r>
              <a:rPr lang="en-US" sz="1800" dirty="0" smtClean="0">
                <a:solidFill>
                  <a:prstClr val="black"/>
                </a:solidFill>
              </a:rPr>
              <a:t>.</a:t>
            </a:r>
            <a:endParaRPr lang="en-US" sz="1800" dirty="0">
              <a:solidFill>
                <a:prstClr val="black"/>
              </a:solidFill>
            </a:endParaRPr>
          </a:p>
          <a:p>
            <a:pPr marL="0" indent="0">
              <a:buNone/>
            </a:pPr>
            <a:endParaRPr lang="en-US" dirty="0"/>
          </a:p>
        </p:txBody>
      </p:sp>
    </p:spTree>
    <p:extLst>
      <p:ext uri="{BB962C8B-B14F-4D97-AF65-F5344CB8AC3E}">
        <p14:creationId xmlns:p14="http://schemas.microsoft.com/office/powerpoint/2010/main" val="13669327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Exercise: Conceptual Data Model</a:t>
            </a:r>
            <a:endParaRPr lang="en-US" dirty="0"/>
          </a:p>
        </p:txBody>
      </p:sp>
      <p:sp>
        <p:nvSpPr>
          <p:cNvPr id="5" name="TextBox 4"/>
          <p:cNvSpPr txBox="1"/>
          <p:nvPr/>
        </p:nvSpPr>
        <p:spPr>
          <a:xfrm>
            <a:off x="304800" y="3962400"/>
            <a:ext cx="3505200" cy="461665"/>
          </a:xfrm>
          <a:prstGeom prst="rect">
            <a:avLst/>
          </a:prstGeom>
          <a:noFill/>
        </p:spPr>
        <p:txBody>
          <a:bodyPr wrap="square" rtlCol="0">
            <a:spAutoFit/>
          </a:bodyPr>
          <a:lstStyle/>
          <a:p>
            <a:r>
              <a:rPr lang="en-US" sz="2400" dirty="0" smtClean="0"/>
              <a:t>Multiple Monitoring Sites</a:t>
            </a:r>
            <a:endParaRPr lang="en-US" sz="2400" dirty="0"/>
          </a:p>
        </p:txBody>
      </p:sp>
      <p:pic>
        <p:nvPicPr>
          <p:cNvPr id="7" name="Picture 5"/>
          <p:cNvPicPr>
            <a:picLocks noChangeAspect="1" noChangeArrowheads="1"/>
          </p:cNvPicPr>
          <p:nvPr/>
        </p:nvPicPr>
        <p:blipFill>
          <a:blip r:embed="rId2" cstate="print"/>
          <a:srcRect/>
          <a:stretch>
            <a:fillRect/>
          </a:stretch>
        </p:blipFill>
        <p:spPr bwMode="auto">
          <a:xfrm>
            <a:off x="1981200" y="5002258"/>
            <a:ext cx="1830388" cy="730250"/>
          </a:xfrm>
          <a:prstGeom prst="rect">
            <a:avLst/>
          </a:prstGeom>
          <a:noFill/>
          <a:ln w="9525">
            <a:noFill/>
            <a:miter lim="800000"/>
            <a:headEnd/>
            <a:tailEnd/>
          </a:ln>
        </p:spPr>
      </p:pic>
      <p:pic>
        <p:nvPicPr>
          <p:cNvPr id="8" name="Picture 4"/>
          <p:cNvPicPr>
            <a:picLocks noChangeAspect="1" noChangeArrowheads="1"/>
          </p:cNvPicPr>
          <p:nvPr/>
        </p:nvPicPr>
        <p:blipFill>
          <a:blip r:embed="rId3" cstate="print"/>
          <a:srcRect/>
          <a:stretch>
            <a:fillRect/>
          </a:stretch>
        </p:blipFill>
        <p:spPr bwMode="auto">
          <a:xfrm>
            <a:off x="228600" y="5597098"/>
            <a:ext cx="1330325" cy="762000"/>
          </a:xfrm>
          <a:prstGeom prst="rect">
            <a:avLst/>
          </a:prstGeom>
          <a:noFill/>
          <a:ln w="9525">
            <a:noFill/>
            <a:miter lim="800000"/>
            <a:headEnd/>
            <a:tailEnd/>
          </a:ln>
        </p:spPr>
      </p:pic>
      <p:sp>
        <p:nvSpPr>
          <p:cNvPr id="9" name="TextBox 8"/>
          <p:cNvSpPr txBox="1"/>
          <p:nvPr/>
        </p:nvSpPr>
        <p:spPr>
          <a:xfrm>
            <a:off x="1752600" y="5943600"/>
            <a:ext cx="2671907" cy="830997"/>
          </a:xfrm>
          <a:prstGeom prst="rect">
            <a:avLst/>
          </a:prstGeom>
          <a:noFill/>
        </p:spPr>
        <p:txBody>
          <a:bodyPr wrap="square" rtlCol="0">
            <a:spAutoFit/>
          </a:bodyPr>
          <a:lstStyle/>
          <a:p>
            <a:r>
              <a:rPr lang="en-US" sz="2400" dirty="0" smtClean="0"/>
              <a:t>Multiple Sensors at Each Site</a:t>
            </a:r>
            <a:endParaRPr lang="en-US" sz="2400" dirty="0"/>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698" y="1524000"/>
            <a:ext cx="3319502" cy="196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843087"/>
            <a:ext cx="3319502" cy="196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37587"/>
            <a:ext cx="3319502" cy="196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362510"/>
            <a:ext cx="3319502" cy="196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054240" y="4396356"/>
            <a:ext cx="2671907" cy="830997"/>
          </a:xfrm>
          <a:prstGeom prst="rect">
            <a:avLst/>
          </a:prstGeom>
          <a:noFill/>
        </p:spPr>
        <p:txBody>
          <a:bodyPr wrap="square" rtlCol="0">
            <a:spAutoFit/>
          </a:bodyPr>
          <a:lstStyle/>
          <a:p>
            <a:r>
              <a:rPr lang="en-US" sz="2400" dirty="0" smtClean="0"/>
              <a:t>1 or More Time </a:t>
            </a:r>
            <a:r>
              <a:rPr lang="en-US" sz="2400" dirty="0"/>
              <a:t>S</a:t>
            </a:r>
            <a:r>
              <a:rPr lang="en-US" sz="2400" dirty="0" smtClean="0"/>
              <a:t>eries </a:t>
            </a:r>
            <a:r>
              <a:rPr lang="en-US" sz="2400" dirty="0"/>
              <a:t>P</a:t>
            </a:r>
            <a:r>
              <a:rPr lang="en-US" sz="2400" dirty="0" smtClean="0"/>
              <a:t>er </a:t>
            </a:r>
            <a:r>
              <a:rPr lang="en-US" sz="2400" dirty="0"/>
              <a:t>S</a:t>
            </a:r>
            <a:r>
              <a:rPr lang="en-US" sz="2400" dirty="0" smtClean="0"/>
              <a:t>ensor</a:t>
            </a:r>
            <a:endParaRPr lang="en-US" sz="2400" dirty="0"/>
          </a:p>
        </p:txBody>
      </p:sp>
      <p:pic>
        <p:nvPicPr>
          <p:cNvPr id="3" name="Picture 2"/>
          <p:cNvPicPr>
            <a:picLocks noChangeAspect="1"/>
          </p:cNvPicPr>
          <p:nvPr/>
        </p:nvPicPr>
        <p:blipFill>
          <a:blip r:embed="rId5"/>
          <a:stretch>
            <a:fillRect/>
          </a:stretch>
        </p:blipFill>
        <p:spPr>
          <a:xfrm>
            <a:off x="228600" y="1219200"/>
            <a:ext cx="1600200" cy="2133600"/>
          </a:xfrm>
          <a:prstGeom prst="rect">
            <a:avLst/>
          </a:prstGeom>
        </p:spPr>
      </p:pic>
      <p:pic>
        <p:nvPicPr>
          <p:cNvPr id="18" name="Picture 17"/>
          <p:cNvPicPr>
            <a:picLocks noChangeAspect="1"/>
          </p:cNvPicPr>
          <p:nvPr/>
        </p:nvPicPr>
        <p:blipFill>
          <a:blip r:embed="rId6"/>
          <a:stretch>
            <a:fillRect/>
          </a:stretch>
        </p:blipFill>
        <p:spPr>
          <a:xfrm>
            <a:off x="1752600" y="2209800"/>
            <a:ext cx="1600200" cy="1200150"/>
          </a:xfrm>
          <a:prstGeom prst="rect">
            <a:avLst/>
          </a:prstGeom>
        </p:spPr>
      </p:pic>
      <p:pic>
        <p:nvPicPr>
          <p:cNvPr id="17" name="Picture 16"/>
          <p:cNvPicPr>
            <a:picLocks noChangeAspect="1"/>
          </p:cNvPicPr>
          <p:nvPr/>
        </p:nvPicPr>
        <p:blipFill>
          <a:blip r:embed="rId7"/>
          <a:stretch>
            <a:fillRect/>
          </a:stretch>
        </p:blipFill>
        <p:spPr>
          <a:xfrm>
            <a:off x="685800" y="2133600"/>
            <a:ext cx="1428750" cy="1905000"/>
          </a:xfrm>
          <a:prstGeom prst="rect">
            <a:avLst/>
          </a:prstGeom>
        </p:spPr>
      </p:pic>
      <p:pic>
        <p:nvPicPr>
          <p:cNvPr id="19" name="Picture 18"/>
          <p:cNvPicPr>
            <a:picLocks noChangeAspect="1"/>
          </p:cNvPicPr>
          <p:nvPr/>
        </p:nvPicPr>
        <p:blipFill>
          <a:blip r:embed="rId8"/>
          <a:stretch>
            <a:fillRect/>
          </a:stretch>
        </p:blipFill>
        <p:spPr>
          <a:xfrm>
            <a:off x="4343400" y="5105400"/>
            <a:ext cx="1574800" cy="1574800"/>
          </a:xfrm>
          <a:prstGeom prst="rect">
            <a:avLst/>
          </a:prstGeom>
        </p:spPr>
      </p:pic>
      <p:sp>
        <p:nvSpPr>
          <p:cNvPr id="16" name="TextBox 15"/>
          <p:cNvSpPr txBox="1"/>
          <p:nvPr/>
        </p:nvSpPr>
        <p:spPr>
          <a:xfrm>
            <a:off x="6400800" y="5791200"/>
            <a:ext cx="2671907" cy="830997"/>
          </a:xfrm>
          <a:prstGeom prst="rect">
            <a:avLst/>
          </a:prstGeom>
          <a:noFill/>
        </p:spPr>
        <p:txBody>
          <a:bodyPr wrap="square" rtlCol="0">
            <a:spAutoFit/>
          </a:bodyPr>
          <a:lstStyle/>
          <a:p>
            <a:r>
              <a:rPr lang="en-US" sz="2400" dirty="0" smtClean="0"/>
              <a:t>3 Different Watersheds</a:t>
            </a:r>
            <a:endParaRPr lang="en-US" sz="2400" dirty="0"/>
          </a:p>
        </p:txBody>
      </p:sp>
    </p:spTree>
    <p:extLst>
      <p:ext uri="{BB962C8B-B14F-4D97-AF65-F5344CB8AC3E}">
        <p14:creationId xmlns:p14="http://schemas.microsoft.com/office/powerpoint/2010/main" val="17792599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Hydrolab MS5">
            <a:hlinkClick r:id="rId2"/>
          </p:cNvPr>
          <p:cNvPicPr>
            <a:picLocks noChangeAspect="1" noChangeArrowheads="1"/>
          </p:cNvPicPr>
          <p:nvPr/>
        </p:nvPicPr>
        <p:blipFill>
          <a:blip r:embed="rId3" cstate="print"/>
          <a:srcRect l="4211" t="8421" r="7368" b="11578"/>
          <a:stretch>
            <a:fillRect/>
          </a:stretch>
        </p:blipFill>
        <p:spPr bwMode="auto">
          <a:xfrm>
            <a:off x="1828801" y="4786086"/>
            <a:ext cx="1447800" cy="1309914"/>
          </a:xfrm>
          <a:prstGeom prst="rect">
            <a:avLst/>
          </a:prstGeom>
          <a:noFill/>
          <a:ln w="9525">
            <a:noFill/>
            <a:miter lim="800000"/>
            <a:headEnd/>
            <a:tailEnd/>
          </a:ln>
        </p:spPr>
      </p:pic>
      <p:sp>
        <p:nvSpPr>
          <p:cNvPr id="2" name="Title 1"/>
          <p:cNvSpPr>
            <a:spLocks noGrp="1"/>
          </p:cNvSpPr>
          <p:nvPr>
            <p:ph type="title"/>
          </p:nvPr>
        </p:nvSpPr>
        <p:spPr>
          <a:xfrm>
            <a:off x="457200" y="0"/>
            <a:ext cx="8229600" cy="1219200"/>
          </a:xfrm>
        </p:spPr>
        <p:txBody>
          <a:bodyPr/>
          <a:lstStyle/>
          <a:p>
            <a:r>
              <a:rPr lang="en-US" dirty="0" smtClean="0"/>
              <a:t>Data Models</a:t>
            </a:r>
            <a:endParaRPr lang="en-US" dirty="0"/>
          </a:p>
        </p:txBody>
      </p:sp>
      <p:sp>
        <p:nvSpPr>
          <p:cNvPr id="3" name="Content Placeholder 2"/>
          <p:cNvSpPr>
            <a:spLocks noGrp="1"/>
          </p:cNvSpPr>
          <p:nvPr>
            <p:ph idx="1"/>
          </p:nvPr>
        </p:nvSpPr>
        <p:spPr>
          <a:xfrm>
            <a:off x="457200" y="1371600"/>
            <a:ext cx="8229600" cy="4754563"/>
          </a:xfrm>
        </p:spPr>
        <p:txBody>
          <a:bodyPr/>
          <a:lstStyle/>
          <a:p>
            <a:r>
              <a:rPr lang="en-US" dirty="0" smtClean="0"/>
              <a:t>Define the “entity” types within a domain</a:t>
            </a:r>
          </a:p>
        </p:txBody>
      </p:sp>
      <p:pic>
        <p:nvPicPr>
          <p:cNvPr id="4" name="Picture 5"/>
          <p:cNvPicPr>
            <a:picLocks noChangeAspect="1" noChangeArrowheads="1"/>
          </p:cNvPicPr>
          <p:nvPr/>
        </p:nvPicPr>
        <p:blipFill>
          <a:blip r:embed="rId4" cstate="print"/>
          <a:srcRect/>
          <a:stretch>
            <a:fillRect/>
          </a:stretch>
        </p:blipFill>
        <p:spPr bwMode="auto">
          <a:xfrm>
            <a:off x="381000" y="4491445"/>
            <a:ext cx="1830388" cy="730250"/>
          </a:xfrm>
          <a:prstGeom prst="rect">
            <a:avLst/>
          </a:prstGeom>
          <a:noFill/>
          <a:ln w="9525">
            <a:noFill/>
            <a:miter lim="800000"/>
            <a:headEnd/>
            <a:tailEnd/>
          </a:ln>
        </p:spPr>
      </p:pic>
      <p:pic>
        <p:nvPicPr>
          <p:cNvPr id="6" name="Picture 3" descr="\\colossus.uwrl.usu.edu\working\jeff\Working\Projects\NSF Little Bear River Testbed\Monitoring\Site Photos\Buger King\DSCN1914.JPG"/>
          <p:cNvPicPr>
            <a:picLocks noChangeAspect="1" noChangeArrowheads="1"/>
          </p:cNvPicPr>
          <p:nvPr/>
        </p:nvPicPr>
        <p:blipFill>
          <a:blip r:embed="rId5" cstate="print"/>
          <a:srcRect/>
          <a:stretch>
            <a:fillRect/>
          </a:stretch>
        </p:blipFill>
        <p:spPr bwMode="auto">
          <a:xfrm>
            <a:off x="5925130" y="2133600"/>
            <a:ext cx="2609270" cy="3479028"/>
          </a:xfrm>
          <a:prstGeom prst="rect">
            <a:avLst/>
          </a:prstGeom>
          <a:noFill/>
        </p:spPr>
      </p:pic>
      <p:pic>
        <p:nvPicPr>
          <p:cNvPr id="7" name="Picture 4"/>
          <p:cNvPicPr>
            <a:picLocks noChangeAspect="1" noChangeArrowheads="1"/>
          </p:cNvPicPr>
          <p:nvPr/>
        </p:nvPicPr>
        <p:blipFill>
          <a:blip r:embed="rId6" cstate="print"/>
          <a:srcRect/>
          <a:stretch>
            <a:fillRect/>
          </a:stretch>
        </p:blipFill>
        <p:spPr bwMode="auto">
          <a:xfrm>
            <a:off x="381000" y="5326856"/>
            <a:ext cx="1330325" cy="762000"/>
          </a:xfrm>
          <a:prstGeom prst="rect">
            <a:avLst/>
          </a:prstGeom>
          <a:noFill/>
          <a:ln w="9525">
            <a:noFill/>
            <a:miter lim="800000"/>
            <a:headEnd/>
            <a:tailEnd/>
          </a:ln>
        </p:spPr>
      </p:pic>
      <p:sp>
        <p:nvSpPr>
          <p:cNvPr id="8" name="TextBox 7"/>
          <p:cNvSpPr txBox="1"/>
          <p:nvPr/>
        </p:nvSpPr>
        <p:spPr>
          <a:xfrm>
            <a:off x="228600" y="5943600"/>
            <a:ext cx="2438400" cy="523220"/>
          </a:xfrm>
          <a:prstGeom prst="rect">
            <a:avLst/>
          </a:prstGeom>
          <a:noFill/>
        </p:spPr>
        <p:txBody>
          <a:bodyPr wrap="square" rtlCol="0">
            <a:spAutoFit/>
          </a:bodyPr>
          <a:lstStyle/>
          <a:p>
            <a:r>
              <a:rPr lang="en-US" sz="2800" dirty="0" smtClean="0"/>
              <a:t>Methods (how)</a:t>
            </a:r>
            <a:endParaRPr lang="en-US" sz="2800" dirty="0"/>
          </a:p>
        </p:txBody>
      </p:sp>
      <p:sp>
        <p:nvSpPr>
          <p:cNvPr id="9" name="TextBox 8"/>
          <p:cNvSpPr txBox="1"/>
          <p:nvPr/>
        </p:nvSpPr>
        <p:spPr>
          <a:xfrm>
            <a:off x="6172200" y="5638800"/>
            <a:ext cx="2286000" cy="523220"/>
          </a:xfrm>
          <a:prstGeom prst="rect">
            <a:avLst/>
          </a:prstGeom>
          <a:noFill/>
        </p:spPr>
        <p:txBody>
          <a:bodyPr wrap="square" rtlCol="0">
            <a:spAutoFit/>
          </a:bodyPr>
          <a:lstStyle/>
          <a:p>
            <a:pPr algn="ctr"/>
            <a:r>
              <a:rPr lang="en-US" sz="2800" dirty="0" smtClean="0"/>
              <a:t>Sites (where)</a:t>
            </a:r>
            <a:endParaRPr lang="en-US" sz="2800" dirty="0"/>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2057400"/>
            <a:ext cx="3319502" cy="196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319629" y="4024313"/>
            <a:ext cx="2204244" cy="523220"/>
          </a:xfrm>
          <a:prstGeom prst="rect">
            <a:avLst/>
          </a:prstGeom>
          <a:noFill/>
        </p:spPr>
        <p:txBody>
          <a:bodyPr wrap="square" rtlCol="0">
            <a:spAutoFit/>
          </a:bodyPr>
          <a:lstStyle/>
          <a:p>
            <a:pPr algn="ctr"/>
            <a:r>
              <a:rPr lang="en-US" sz="2800" dirty="0" smtClean="0"/>
              <a:t>Values</a:t>
            </a:r>
            <a:endParaRPr lang="en-US" sz="2800" dirty="0"/>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1400" y="5638800"/>
            <a:ext cx="1905000" cy="584104"/>
          </a:xfrm>
          <a:prstGeom prst="rect">
            <a:avLst/>
          </a:prstGeom>
        </p:spPr>
      </p:pic>
      <p:sp>
        <p:nvSpPr>
          <p:cNvPr id="13" name="TextBox 12"/>
          <p:cNvSpPr txBox="1"/>
          <p:nvPr/>
        </p:nvSpPr>
        <p:spPr>
          <a:xfrm>
            <a:off x="3123113" y="6239780"/>
            <a:ext cx="3086098" cy="523220"/>
          </a:xfrm>
          <a:prstGeom prst="rect">
            <a:avLst/>
          </a:prstGeom>
          <a:noFill/>
        </p:spPr>
        <p:txBody>
          <a:bodyPr wrap="square" rtlCol="0">
            <a:spAutoFit/>
          </a:bodyPr>
          <a:lstStyle/>
          <a:p>
            <a:pPr algn="ctr"/>
            <a:r>
              <a:rPr lang="en-US" sz="2800" dirty="0" smtClean="0"/>
              <a:t>Data Sources (who)</a:t>
            </a:r>
            <a:endParaRPr lang="en-US" sz="2800" dirty="0"/>
          </a:p>
        </p:txBody>
      </p:sp>
    </p:spTree>
    <p:extLst>
      <p:ext uri="{BB962C8B-B14F-4D97-AF65-F5344CB8AC3E}">
        <p14:creationId xmlns:p14="http://schemas.microsoft.com/office/powerpoint/2010/main" val="3784550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Models</a:t>
            </a:r>
            <a:endParaRPr lang="en-US" dirty="0"/>
          </a:p>
        </p:txBody>
      </p:sp>
      <p:sp>
        <p:nvSpPr>
          <p:cNvPr id="3" name="Content Placeholder 2"/>
          <p:cNvSpPr>
            <a:spLocks noGrp="1"/>
          </p:cNvSpPr>
          <p:nvPr>
            <p:ph idx="1"/>
          </p:nvPr>
        </p:nvSpPr>
        <p:spPr/>
        <p:txBody>
          <a:bodyPr/>
          <a:lstStyle/>
          <a:p>
            <a:r>
              <a:rPr lang="en-US" dirty="0" smtClean="0"/>
              <a:t>Define the “attributes” of entities</a:t>
            </a:r>
          </a:p>
        </p:txBody>
      </p:sp>
      <p:pic>
        <p:nvPicPr>
          <p:cNvPr id="4" name="Picture 3" descr="\\colossus.uwrl.usu.edu\working\jeff\Working\Projects\NSF Little Bear River Testbed\Monitoring\Site Photos\Buger King\DSCN1914.JPG"/>
          <p:cNvPicPr>
            <a:picLocks noChangeAspect="1" noChangeArrowheads="1"/>
          </p:cNvPicPr>
          <p:nvPr/>
        </p:nvPicPr>
        <p:blipFill>
          <a:blip r:embed="rId2" cstate="print"/>
          <a:srcRect/>
          <a:stretch>
            <a:fillRect/>
          </a:stretch>
        </p:blipFill>
        <p:spPr bwMode="auto">
          <a:xfrm>
            <a:off x="533400" y="2438400"/>
            <a:ext cx="2609270" cy="3479028"/>
          </a:xfrm>
          <a:prstGeom prst="rect">
            <a:avLst/>
          </a:prstGeom>
          <a:noFill/>
        </p:spPr>
      </p:pic>
      <p:sp>
        <p:nvSpPr>
          <p:cNvPr id="5" name="TextBox 4"/>
          <p:cNvSpPr txBox="1"/>
          <p:nvPr/>
        </p:nvSpPr>
        <p:spPr>
          <a:xfrm>
            <a:off x="457200" y="5923583"/>
            <a:ext cx="2685470" cy="523220"/>
          </a:xfrm>
          <a:prstGeom prst="rect">
            <a:avLst/>
          </a:prstGeom>
          <a:noFill/>
        </p:spPr>
        <p:txBody>
          <a:bodyPr wrap="square" rtlCol="0">
            <a:spAutoFit/>
          </a:bodyPr>
          <a:lstStyle/>
          <a:p>
            <a:pPr algn="ctr"/>
            <a:r>
              <a:rPr lang="en-US" sz="2800" dirty="0" smtClean="0"/>
              <a:t>Entity = Site</a:t>
            </a:r>
            <a:endParaRPr lang="en-US" sz="2800" dirty="0"/>
          </a:p>
        </p:txBody>
      </p:sp>
      <p:sp>
        <p:nvSpPr>
          <p:cNvPr id="6" name="TextBox 5"/>
          <p:cNvSpPr txBox="1"/>
          <p:nvPr/>
        </p:nvSpPr>
        <p:spPr>
          <a:xfrm>
            <a:off x="3581400" y="2574191"/>
            <a:ext cx="5334000" cy="3293209"/>
          </a:xfrm>
          <a:prstGeom prst="rect">
            <a:avLst/>
          </a:prstGeom>
          <a:noFill/>
        </p:spPr>
        <p:txBody>
          <a:bodyPr wrap="square" rtlCol="0">
            <a:spAutoFit/>
          </a:bodyPr>
          <a:lstStyle/>
          <a:p>
            <a:r>
              <a:rPr lang="en-US" sz="2800" b="1" dirty="0" smtClean="0"/>
              <a:t>Attributes	Values</a:t>
            </a:r>
            <a:endParaRPr lang="en-US" sz="2000" b="1" dirty="0" smtClean="0"/>
          </a:p>
          <a:p>
            <a:pPr marL="285750" indent="-285750">
              <a:buFont typeface="Arial" pitchFamily="34" charset="0"/>
              <a:buChar char="•"/>
            </a:pPr>
            <a:r>
              <a:rPr lang="en-US" sz="2000" dirty="0" smtClean="0"/>
              <a:t>Site Name:	Little Bear River near Wellsville</a:t>
            </a:r>
          </a:p>
          <a:p>
            <a:pPr marL="285750" indent="-285750">
              <a:buFont typeface="Arial" pitchFamily="34" charset="0"/>
              <a:buChar char="•"/>
            </a:pPr>
            <a:r>
              <a:rPr lang="en-US" sz="2000" dirty="0" smtClean="0"/>
              <a:t>Site Code:	USU-LBR-Wellsville</a:t>
            </a:r>
          </a:p>
          <a:p>
            <a:pPr marL="285750" indent="-285750">
              <a:buFont typeface="Arial" pitchFamily="34" charset="0"/>
              <a:buChar char="•"/>
            </a:pPr>
            <a:r>
              <a:rPr lang="en-US" sz="2000" dirty="0" smtClean="0"/>
              <a:t>Latitude:	41.643457</a:t>
            </a:r>
          </a:p>
          <a:p>
            <a:pPr marL="285750" indent="-285750">
              <a:buFont typeface="Arial" pitchFamily="34" charset="0"/>
              <a:buChar char="•"/>
            </a:pPr>
            <a:r>
              <a:rPr lang="en-US" sz="2000" dirty="0" smtClean="0"/>
              <a:t>Longitude:     	-111.917649</a:t>
            </a:r>
          </a:p>
          <a:p>
            <a:pPr marL="285750" indent="-285750">
              <a:buFont typeface="Arial" pitchFamily="34" charset="0"/>
              <a:buChar char="•"/>
            </a:pPr>
            <a:r>
              <a:rPr lang="en-US" sz="2000" dirty="0" smtClean="0"/>
              <a:t>Elevation:    	1365 m</a:t>
            </a:r>
          </a:p>
          <a:p>
            <a:pPr marL="285750" indent="-285750">
              <a:buFont typeface="Arial" pitchFamily="34" charset="0"/>
              <a:buChar char="•"/>
            </a:pPr>
            <a:r>
              <a:rPr lang="en-US" sz="2000" dirty="0" smtClean="0"/>
              <a:t>State:          	Utah</a:t>
            </a:r>
          </a:p>
          <a:p>
            <a:pPr marL="285750" indent="-285750">
              <a:buFont typeface="Arial" pitchFamily="34" charset="0"/>
              <a:buChar char="•"/>
            </a:pPr>
            <a:r>
              <a:rPr lang="en-US" sz="2000" dirty="0" smtClean="0"/>
              <a:t>County:      	Cache</a:t>
            </a:r>
          </a:p>
          <a:p>
            <a:pPr marL="285750" indent="-285750">
              <a:buFont typeface="Arial" pitchFamily="34" charset="0"/>
              <a:buChar char="•"/>
            </a:pPr>
            <a:r>
              <a:rPr lang="en-US" sz="2000" dirty="0" smtClean="0"/>
              <a:t>Description:  	Attached to SR101 bridge.</a:t>
            </a:r>
          </a:p>
          <a:p>
            <a:pPr marL="285750" indent="-285750">
              <a:buFont typeface="Arial" pitchFamily="34" charset="0"/>
              <a:buChar char="•"/>
            </a:pPr>
            <a:r>
              <a:rPr lang="en-US" sz="2000" dirty="0" smtClean="0"/>
              <a:t>Site Type:    	Stream</a:t>
            </a:r>
            <a:endParaRPr lang="en-US" sz="2000" dirty="0"/>
          </a:p>
        </p:txBody>
      </p:sp>
    </p:spTree>
    <p:extLst>
      <p:ext uri="{BB962C8B-B14F-4D97-AF65-F5344CB8AC3E}">
        <p14:creationId xmlns:p14="http://schemas.microsoft.com/office/powerpoint/2010/main" val="1815289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smtClean="0"/>
              <a:t>Data Models</a:t>
            </a:r>
            <a:endParaRPr lang="en-US" dirty="0"/>
          </a:p>
        </p:txBody>
      </p:sp>
      <p:sp>
        <p:nvSpPr>
          <p:cNvPr id="3" name="Content Placeholder 2"/>
          <p:cNvSpPr>
            <a:spLocks noGrp="1"/>
          </p:cNvSpPr>
          <p:nvPr>
            <p:ph idx="1"/>
          </p:nvPr>
        </p:nvSpPr>
        <p:spPr>
          <a:xfrm>
            <a:off x="457200" y="1143000"/>
            <a:ext cx="8229600" cy="4983163"/>
          </a:xfrm>
        </p:spPr>
        <p:txBody>
          <a:bodyPr/>
          <a:lstStyle/>
          <a:p>
            <a:r>
              <a:rPr lang="en-US" dirty="0" smtClean="0"/>
              <a:t>Define the relationships among entities</a:t>
            </a:r>
          </a:p>
          <a:p>
            <a:pPr marL="0" indent="0">
              <a:buNone/>
            </a:pP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298" y="3367087"/>
            <a:ext cx="3319502" cy="196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9" descr="Hydrolab MS5">
            <a:hlinkClick r:id="rId3"/>
          </p:cNvPr>
          <p:cNvPicPr>
            <a:picLocks noChangeAspect="1" noChangeArrowheads="1"/>
          </p:cNvPicPr>
          <p:nvPr/>
        </p:nvPicPr>
        <p:blipFill>
          <a:blip r:embed="rId4" cstate="print"/>
          <a:srcRect l="4211" t="8421" r="7368" b="11578"/>
          <a:stretch>
            <a:fillRect/>
          </a:stretch>
        </p:blipFill>
        <p:spPr bwMode="auto">
          <a:xfrm>
            <a:off x="4182125" y="1676400"/>
            <a:ext cx="1761475" cy="1593715"/>
          </a:xfrm>
          <a:prstGeom prst="rect">
            <a:avLst/>
          </a:prstGeom>
          <a:noFill/>
          <a:ln w="9525">
            <a:noFill/>
            <a:miter lim="800000"/>
            <a:headEnd/>
            <a:tailEnd/>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000" y="2438400"/>
            <a:ext cx="2257887" cy="692305"/>
          </a:xfrm>
          <a:prstGeom prst="rect">
            <a:avLst/>
          </a:prstGeom>
        </p:spPr>
      </p:pic>
      <p:cxnSp>
        <p:nvCxnSpPr>
          <p:cNvPr id="9" name="Straight Arrow Connector 8"/>
          <p:cNvCxnSpPr/>
          <p:nvPr/>
        </p:nvCxnSpPr>
        <p:spPr>
          <a:xfrm>
            <a:off x="2362200" y="3505200"/>
            <a:ext cx="673769" cy="22860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3" descr="\\colossus.uwrl.usu.edu\working\jeff\Working\Projects\NSF Little Bear River Testbed\Monitoring\Site Photos\Buger King\DSCN1914.JPG"/>
          <p:cNvPicPr>
            <a:picLocks noChangeAspect="1" noChangeArrowheads="1"/>
          </p:cNvPicPr>
          <p:nvPr/>
        </p:nvPicPr>
        <p:blipFill>
          <a:blip r:embed="rId6" cstate="print"/>
          <a:srcRect/>
          <a:stretch>
            <a:fillRect/>
          </a:stretch>
        </p:blipFill>
        <p:spPr bwMode="auto">
          <a:xfrm>
            <a:off x="304800" y="2057400"/>
            <a:ext cx="1923470" cy="2564628"/>
          </a:xfrm>
          <a:prstGeom prst="rect">
            <a:avLst/>
          </a:prstGeom>
          <a:noFill/>
        </p:spPr>
      </p:pic>
      <p:cxnSp>
        <p:nvCxnSpPr>
          <p:cNvPr id="10" name="Straight Arrow Connector 9"/>
          <p:cNvCxnSpPr/>
          <p:nvPr/>
        </p:nvCxnSpPr>
        <p:spPr>
          <a:xfrm>
            <a:off x="5486400" y="2433570"/>
            <a:ext cx="95250" cy="851191"/>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77000" y="3619500"/>
            <a:ext cx="939800" cy="737022"/>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 y="5334000"/>
            <a:ext cx="8839200" cy="1200329"/>
          </a:xfrm>
          <a:prstGeom prst="rect">
            <a:avLst/>
          </a:prstGeom>
          <a:noFill/>
        </p:spPr>
        <p:txBody>
          <a:bodyPr wrap="square" rtlCol="0">
            <a:spAutoFit/>
          </a:bodyPr>
          <a:lstStyle/>
          <a:p>
            <a:r>
              <a:rPr lang="en-US" sz="2400" u="sng" dirty="0" smtClean="0">
                <a:solidFill>
                  <a:srgbClr val="FF0000"/>
                </a:solidFill>
              </a:rPr>
              <a:t>Water temperature values</a:t>
            </a:r>
            <a:r>
              <a:rPr lang="en-US" sz="2400" dirty="0" smtClean="0"/>
              <a:t> in degrees Celsius measured in the </a:t>
            </a:r>
            <a:r>
              <a:rPr lang="en-US" sz="2400" u="sng" dirty="0" smtClean="0">
                <a:solidFill>
                  <a:schemeClr val="tx2"/>
                </a:solidFill>
              </a:rPr>
              <a:t>Little Bear River at Mendon Road</a:t>
            </a:r>
            <a:r>
              <a:rPr lang="en-US" sz="2400" dirty="0" smtClean="0">
                <a:solidFill>
                  <a:schemeClr val="tx2"/>
                </a:solidFill>
              </a:rPr>
              <a:t> </a:t>
            </a:r>
            <a:r>
              <a:rPr lang="en-US" sz="2400" dirty="0" smtClean="0"/>
              <a:t>using a </a:t>
            </a:r>
            <a:r>
              <a:rPr lang="en-US" sz="2400" u="sng" dirty="0" err="1" smtClean="0">
                <a:solidFill>
                  <a:schemeClr val="accent2"/>
                </a:solidFill>
              </a:rPr>
              <a:t>Hydrolab</a:t>
            </a:r>
            <a:r>
              <a:rPr lang="en-US" sz="2400" u="sng" dirty="0" smtClean="0">
                <a:solidFill>
                  <a:schemeClr val="accent2"/>
                </a:solidFill>
              </a:rPr>
              <a:t> MS5 </a:t>
            </a:r>
            <a:r>
              <a:rPr lang="en-US" sz="2400" u="sng" dirty="0" err="1" smtClean="0">
                <a:solidFill>
                  <a:schemeClr val="accent2"/>
                </a:solidFill>
              </a:rPr>
              <a:t>multiparameter</a:t>
            </a:r>
            <a:r>
              <a:rPr lang="en-US" sz="2400" u="sng" dirty="0" smtClean="0">
                <a:solidFill>
                  <a:schemeClr val="accent2"/>
                </a:solidFill>
              </a:rPr>
              <a:t> </a:t>
            </a:r>
            <a:r>
              <a:rPr lang="en-US" sz="2400" u="sng" dirty="0" err="1" smtClean="0">
                <a:solidFill>
                  <a:schemeClr val="accent2"/>
                </a:solidFill>
              </a:rPr>
              <a:t>sonde</a:t>
            </a:r>
            <a:r>
              <a:rPr lang="en-US" sz="2400" dirty="0" smtClean="0"/>
              <a:t> by </a:t>
            </a:r>
            <a:r>
              <a:rPr lang="en-US" sz="2400" u="sng" dirty="0" smtClean="0">
                <a:solidFill>
                  <a:srgbClr val="00B050"/>
                </a:solidFill>
              </a:rPr>
              <a:t>Utah State University</a:t>
            </a:r>
            <a:endParaRPr lang="en-US" sz="2400" u="sng" dirty="0">
              <a:solidFill>
                <a:srgbClr val="00B050"/>
              </a:solidFill>
            </a:endParaRPr>
          </a:p>
        </p:txBody>
      </p:sp>
      <p:sp>
        <p:nvSpPr>
          <p:cNvPr id="25" name="TextBox 24"/>
          <p:cNvSpPr txBox="1"/>
          <p:nvPr/>
        </p:nvSpPr>
        <p:spPr>
          <a:xfrm>
            <a:off x="304800" y="4622028"/>
            <a:ext cx="1923470" cy="584775"/>
          </a:xfrm>
          <a:prstGeom prst="rect">
            <a:avLst/>
          </a:prstGeom>
          <a:noFill/>
        </p:spPr>
        <p:txBody>
          <a:bodyPr wrap="square" rtlCol="0">
            <a:spAutoFit/>
          </a:bodyPr>
          <a:lstStyle/>
          <a:p>
            <a:pPr algn="ctr"/>
            <a:r>
              <a:rPr lang="en-US" sz="3200" dirty="0" smtClean="0">
                <a:solidFill>
                  <a:schemeClr val="tx2"/>
                </a:solidFill>
              </a:rPr>
              <a:t>Site</a:t>
            </a:r>
            <a:endParaRPr lang="en-US" sz="3200" dirty="0">
              <a:solidFill>
                <a:schemeClr val="tx2"/>
              </a:solidFill>
            </a:endParaRPr>
          </a:p>
        </p:txBody>
      </p:sp>
      <p:sp>
        <p:nvSpPr>
          <p:cNvPr id="26" name="TextBox 25"/>
          <p:cNvSpPr txBox="1"/>
          <p:nvPr/>
        </p:nvSpPr>
        <p:spPr>
          <a:xfrm>
            <a:off x="2895600" y="1733139"/>
            <a:ext cx="1923470" cy="1384995"/>
          </a:xfrm>
          <a:prstGeom prst="rect">
            <a:avLst/>
          </a:prstGeom>
          <a:noFill/>
        </p:spPr>
        <p:txBody>
          <a:bodyPr wrap="square" rtlCol="0">
            <a:spAutoFit/>
          </a:bodyPr>
          <a:lstStyle/>
          <a:p>
            <a:r>
              <a:rPr lang="en-US" sz="2800" dirty="0" smtClean="0">
                <a:solidFill>
                  <a:schemeClr val="accent2"/>
                </a:solidFill>
              </a:rPr>
              <a:t>Variable and Method</a:t>
            </a:r>
            <a:endParaRPr lang="en-US" sz="2800" dirty="0">
              <a:solidFill>
                <a:schemeClr val="accent2"/>
              </a:solidFill>
            </a:endParaRPr>
          </a:p>
        </p:txBody>
      </p:sp>
      <p:sp>
        <p:nvSpPr>
          <p:cNvPr id="27" name="TextBox 26"/>
          <p:cNvSpPr txBox="1"/>
          <p:nvPr/>
        </p:nvSpPr>
        <p:spPr>
          <a:xfrm>
            <a:off x="6553200" y="3118134"/>
            <a:ext cx="1923470" cy="584775"/>
          </a:xfrm>
          <a:prstGeom prst="rect">
            <a:avLst/>
          </a:prstGeom>
          <a:noFill/>
        </p:spPr>
        <p:txBody>
          <a:bodyPr wrap="square" rtlCol="0">
            <a:spAutoFit/>
          </a:bodyPr>
          <a:lstStyle/>
          <a:p>
            <a:r>
              <a:rPr lang="en-US" sz="3200" dirty="0" smtClean="0">
                <a:solidFill>
                  <a:srgbClr val="00B050"/>
                </a:solidFill>
              </a:rPr>
              <a:t>Source</a:t>
            </a:r>
            <a:endParaRPr lang="en-US" sz="3200" dirty="0">
              <a:solidFill>
                <a:srgbClr val="00B050"/>
              </a:solidFill>
            </a:endParaRPr>
          </a:p>
        </p:txBody>
      </p:sp>
      <p:sp>
        <p:nvSpPr>
          <p:cNvPr id="28" name="TextBox 27"/>
          <p:cNvSpPr txBox="1"/>
          <p:nvPr/>
        </p:nvSpPr>
        <p:spPr>
          <a:xfrm>
            <a:off x="4415562" y="4419600"/>
            <a:ext cx="1923470" cy="584775"/>
          </a:xfrm>
          <a:prstGeom prst="rect">
            <a:avLst/>
          </a:prstGeom>
          <a:noFill/>
        </p:spPr>
        <p:txBody>
          <a:bodyPr wrap="square" rtlCol="0">
            <a:spAutoFit/>
          </a:bodyPr>
          <a:lstStyle/>
          <a:p>
            <a:r>
              <a:rPr lang="en-US" sz="3200" dirty="0" smtClean="0">
                <a:solidFill>
                  <a:srgbClr val="FF0000"/>
                </a:solidFill>
              </a:rPr>
              <a:t>Values</a:t>
            </a:r>
            <a:endParaRPr lang="en-US" sz="3200" dirty="0">
              <a:solidFill>
                <a:srgbClr val="FF0000"/>
              </a:solidFill>
            </a:endParaRPr>
          </a:p>
        </p:txBody>
      </p:sp>
    </p:spTree>
    <p:extLst>
      <p:ext uri="{BB962C8B-B14F-4D97-AF65-F5344CB8AC3E}">
        <p14:creationId xmlns:p14="http://schemas.microsoft.com/office/powerpoint/2010/main" val="1815289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Models</a:t>
            </a:r>
            <a:endParaRPr lang="en-US" dirty="0"/>
          </a:p>
        </p:txBody>
      </p:sp>
      <p:sp>
        <p:nvSpPr>
          <p:cNvPr id="3" name="Content Placeholder 2"/>
          <p:cNvSpPr>
            <a:spLocks noGrp="1"/>
          </p:cNvSpPr>
          <p:nvPr>
            <p:ph idx="1"/>
          </p:nvPr>
        </p:nvSpPr>
        <p:spPr/>
        <p:txBody>
          <a:bodyPr/>
          <a:lstStyle/>
          <a:p>
            <a:r>
              <a:rPr lang="en-US" dirty="0" smtClean="0"/>
              <a:t>Define the “business rules” for data</a:t>
            </a:r>
            <a:endParaRPr lang="en-US" dirty="0"/>
          </a:p>
          <a:p>
            <a:pPr lvl="1"/>
            <a:r>
              <a:rPr lang="en-US" dirty="0" smtClean="0"/>
              <a:t>Observations are recorded at one and only one site</a:t>
            </a:r>
          </a:p>
          <a:p>
            <a:pPr lvl="1"/>
            <a:r>
              <a:rPr lang="en-US" dirty="0" smtClean="0"/>
              <a:t>One or more variables are measured at a site</a:t>
            </a:r>
          </a:p>
          <a:p>
            <a:pPr lvl="1"/>
            <a:r>
              <a:rPr lang="en-US" dirty="0" smtClean="0"/>
              <a:t>A site must have a name</a:t>
            </a:r>
          </a:p>
          <a:p>
            <a:pPr lvl="1"/>
            <a:r>
              <a:rPr lang="en-US" dirty="0" smtClean="0"/>
              <a:t>A variable name must be chosen from a controlled vocabulary</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18152895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aquaveo template (nlj)">
  <a:themeElements>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4129</TotalTime>
  <Words>2077</Words>
  <Application>Microsoft Macintosh PowerPoint</Application>
  <PresentationFormat>On-screen Show (4:3)</PresentationFormat>
  <Paragraphs>374</Paragraphs>
  <Slides>53</Slides>
  <Notes>12</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2</vt:i4>
      </vt:variant>
      <vt:variant>
        <vt:lpstr>Slide Titles</vt:lpstr>
      </vt:variant>
      <vt:variant>
        <vt:i4>53</vt:i4>
      </vt:variant>
    </vt:vector>
  </HeadingPairs>
  <TitlesOfParts>
    <vt:vector size="65" baseType="lpstr">
      <vt:lpstr>Calibri</vt:lpstr>
      <vt:lpstr>Corbel</vt:lpstr>
      <vt:lpstr>ＭＳ Ｐゴシック</vt:lpstr>
      <vt:lpstr>Times New Roman</vt:lpstr>
      <vt:lpstr>Wingdings</vt:lpstr>
      <vt:lpstr>Arial</vt:lpstr>
      <vt:lpstr>Office Theme</vt:lpstr>
      <vt:lpstr>1_Default Design</vt:lpstr>
      <vt:lpstr>3_Default Design</vt:lpstr>
      <vt:lpstr>1_aquaveo template (nlj)</vt:lpstr>
      <vt:lpstr>VISIO</vt:lpstr>
      <vt:lpstr>Visio</vt:lpstr>
      <vt:lpstr>Data Models</vt:lpstr>
      <vt:lpstr>Announcements</vt:lpstr>
      <vt:lpstr>Objectives</vt:lpstr>
      <vt:lpstr>What is a Data Model?</vt:lpstr>
      <vt:lpstr>What is a Data Model?</vt:lpstr>
      <vt:lpstr>Data Models</vt:lpstr>
      <vt:lpstr>Data Models</vt:lpstr>
      <vt:lpstr>Data Models</vt:lpstr>
      <vt:lpstr>Data Models</vt:lpstr>
      <vt:lpstr>What are the different types of data models?</vt:lpstr>
      <vt:lpstr>Types of Data Models</vt:lpstr>
      <vt:lpstr>Types of Data Models</vt:lpstr>
      <vt:lpstr>Types of Data Models</vt:lpstr>
      <vt:lpstr>Object Model</vt:lpstr>
      <vt:lpstr>What are some data models commonly  used in Hydrology?</vt:lpstr>
      <vt:lpstr>Observations Data Model (ODM)</vt:lpstr>
      <vt:lpstr>What are the basic attributes to be associated with each single data value and how can these best be organized?</vt:lpstr>
      <vt:lpstr>Data Series – A Time Series of Hydrologic Observations</vt:lpstr>
      <vt:lpstr>PowerPoint Presentation</vt:lpstr>
      <vt:lpstr>ODM Example: Water Quality from a Profile in a Lake</vt:lpstr>
      <vt:lpstr>Arc Hydro: GIS for Water Resources</vt:lpstr>
      <vt:lpstr>PowerPoint Presentation</vt:lpstr>
      <vt:lpstr>PowerPoint Presentation</vt:lpstr>
      <vt:lpstr>What Can I do with ArcHydro?</vt:lpstr>
      <vt:lpstr>What Can I Do with ArcHydro?</vt:lpstr>
      <vt:lpstr>Arc Hydro Groundwater</vt:lpstr>
      <vt:lpstr>Arc Hydro GW Data Model</vt:lpstr>
      <vt:lpstr>NetCDF</vt:lpstr>
      <vt:lpstr>Multidimensional Data</vt:lpstr>
      <vt:lpstr>Multidimensional Data – Space and Time</vt:lpstr>
      <vt:lpstr>Data Modeling</vt:lpstr>
      <vt:lpstr>Data Modeling Terms</vt:lpstr>
      <vt:lpstr>Data Modeling Exercise</vt:lpstr>
      <vt:lpstr>Data Modeling Exercise</vt:lpstr>
      <vt:lpstr>Data Modeling Exercise</vt:lpstr>
      <vt:lpstr>Data Modeling Exercise</vt:lpstr>
      <vt:lpstr>Data Modeling Exercise</vt:lpstr>
      <vt:lpstr>Assignment 3 Data</vt:lpstr>
      <vt:lpstr>Assignment 3 Data</vt:lpstr>
      <vt:lpstr>Assignment 3 </vt:lpstr>
      <vt:lpstr>Data Model Design</vt:lpstr>
      <vt:lpstr>Conceptual Data Model (AKA – The Information Model)</vt:lpstr>
      <vt:lpstr>Apple/Tree/Orchard Conceptual Model</vt:lpstr>
      <vt:lpstr>Hydrologic Time Series</vt:lpstr>
      <vt:lpstr>Conceptual Data Model</vt:lpstr>
      <vt:lpstr>Defining Entities and Relationships</vt:lpstr>
      <vt:lpstr>Considerations in Modeling Data</vt:lpstr>
      <vt:lpstr>Advantages of Formal Data Models</vt:lpstr>
      <vt:lpstr>Disadvantages</vt:lpstr>
      <vt:lpstr>Summary (1)</vt:lpstr>
      <vt:lpstr>Summary (2)</vt:lpstr>
      <vt:lpstr>References and Credits</vt:lpstr>
      <vt:lpstr>Exercise: Conceptual Data Model</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Data Models</dc:title>
  <dc:creator>Jeff Horsburgh</dc:creator>
  <cp:lastModifiedBy>Jeff Horsburgh</cp:lastModifiedBy>
  <cp:revision>130</cp:revision>
  <dcterms:created xsi:type="dcterms:W3CDTF">2012-09-07T03:33:57Z</dcterms:created>
  <dcterms:modified xsi:type="dcterms:W3CDTF">2016-09-27T18:23:22Z</dcterms:modified>
</cp:coreProperties>
</file>